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7.xml"/><Relationship Id="rId22" Type="http://schemas.openxmlformats.org/officeDocument/2006/relationships/font" Target="fonts/Roboto-boldItalic.fntdata"/><Relationship Id="rId10" Type="http://schemas.openxmlformats.org/officeDocument/2006/relationships/slide" Target="slides/slide6.xml"/><Relationship Id="rId21" Type="http://schemas.openxmlformats.org/officeDocument/2006/relationships/font" Target="fonts/Robot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7a129f5f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7a129f5f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 networking is becoming an important way to build up a professional network. It’s main advantage is that you can reach a large audience free from geographic limitations.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first thing you need to consider is how you want to position yourself online, and which social network will help you to achieve that goal. Consider your personal brand, and what kind of content will build that brand.</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rPr>
              <a:t>The main social networking sites to focus on are Facebook, Twitter, and LinkedIn, as they have the largest numbers of users. Each one has a different user base and is more suitable for different kinds of content and discussions.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Facebook has the most users of any social network, and has the most diverse set of users. It will allow you to connect with a wide variety of people, and is integrated nicely throughout the web. This allows for easy liking and sharing of content across a wide variety of sites. It is quite easy to write long or short posts, as well as post pictures and links, as well as get comments and have discussions. Depending upon how you set up your account there may be limits to who can comment on your content.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Twitter also has a large number of users, but their user base tends to skew younger than the other two social networks. It has a 140 character limit on posts, and therefore is best for linking to outside content or having short discussions. Because of the brevity required it is best for quick insights, but its structure allows any user to reply or reshare content.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LinkedIn is THE professional networking site. Most users are here to make connections, and as such it tends to skew older than Twitter. There are limits to how you can connect with other users. It allows for status updates, and blog posts, and has a robust group function.</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a Blog is another way to build an online presence. There are no limitations on who can read your content. But, it can be harder to build an audience, and engage in discussion when content is shared to a platform you are not active on.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67a129f5f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67a129f5f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Once you have decided on site or two. The first thing to do is set up your profile. An incomplete or missing profile can often throw up red flags to potential connections and cause them to ignore or even block you. This includes uploading a profile photo, and a short bio, or your elevator pitch.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second thing to do, is start following people. Either people you know, thought leaders, companies who work in your industry, or people who post interesting content. The vast majority non-celebrity users will often check out the account of peoples who follow them, and may follow back.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join groups. Facebook and LinkedIn have very robust group options. Look for groups who have a good amount of users who are actively posting content in areas where you can contribute. While twitter doesn’t have groups it has hashtags that allow you to comment on topics or join discussions. This will introduce you to new people.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Participate. Once you have joined groups and starting following people, start participating. Answer questions, give advice, give an insight, give compliments. This builds up your web presence and will gain you social capital. Even if you don’t post much original content you can gain followers because you build good will and people will want to hear what you have to say.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Post content. This can either be original content or curated content. Keep up an active presence by sharing or creating content that is interesting to your followers. Try to do so regularly. By showing that you are an active user you are a more attractive person to follow.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67a129f5f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67a129f5f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many things to consider when you begin posting on social media.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Be mindful of your image. Remember that you are using these sites for professional networking, and if you would not be comfortable making a comment to someone in person then don’t do it online.  Beware of off-color jokes, and controversial opinions. It is best to avoid some topics. You can always make another account for more personal sharing. Have an appropriate username, this doesn’t have to be your real name. People are more likely to recommend you professionally if your name doesn’t have to blurred out on TV. If you are going to use several social media sites. Try to be consistent in your image. People may look for you and you want to be found. Try to use a consistent username, or avatar. You can tailor your content to different platforms and audiences, but have some consistent threads running through each site.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Don’t get too personal. Because you cannot verify the identity of everyone you are interacting with, it is best not to be an open book. Be careful about posting your address or pictures of your home. Try not to post your private cell or home phone number, you can set up virtual phone numbers through Skype or Google Voice.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Occasionally, you may get rude and off topic comments. Most of these people are disingenuous and merely want to bait you into sinking to their level. It is best to ignore them, report them, and block them. Engaging them is very rarely productive.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While you are using these sites to build a professional network, it is important to be yourself and share elements of your personality. People don’t want to help robots or drones. Post about your favorite movies, witty observations, DIY projects; just don’t let these flavor posts overtake the more professional posts.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Try to give more than you receive. This means liking and sharing other people’s content, and interacting with them. The biggest pet peeve of established users is their first interaction with someone is being asked for something. You risk losing these valuable connections because they will generalize you as one of the many takers.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While you do want to post consistently, you do not want to annoy people. Try to space out your posts. A lot of sites allow you to schedule posts, or you can find utilities that will allow you to do so. People will unfollow you if their feed is inundated with only your content.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Be easy to contact. After you have made an impression people may want to send you helpful information. The worst thing you can do is make it a chore to contact you. If someone can’t do it with a few clicks they will give up and you will have missed out on an opportunity. It is very easy to set up a networking email and have it across your profiles.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all have days when we are frustrated and upset. Keep these things to yourself. More and more employers are looking into their employees social media profiles, and holding them accountable for their postings and views. It is best to keep posts light and positive. Even if you are ready to part ways with your employer, negative postings can cause potential bosses to overlook you because you are indiscreet.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Seek out successful networkers and learn what they do. What posts get them the most feedback? What kinds of things have they done to build a following and good will? Emulate their success with your own flair.</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67a129f5f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67a129f5f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While it is best to focus on a few social networks it doesn’t hurt to try out different sites to find one that works for you and expands your reach. There are a number of alternatives to the three mentioned previously, and the next big thing could be around the corner.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Google+ has a large user base and allows people to subscribe to content, and share content with different groups of people. It also has a hangout feature that allows live video chats with groups of people.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Tumblr is a microblogging platform that allows for easy re-sharing of content. It is not good for discussions.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Instagram is an image based sharing site. It can be hard to leverage if you don’t have image based content.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Pinterest is a sharing site allowing users to pin a wide variety of content. You can make boards that contain similar content. This site is fast growing but skews mostly female.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Reddit is a very popular discussion site. It is basically a site composed of communities with message boards. It is focused on discussing content and is an influencer to other websites.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Medium is microblogging platform that functions as an online magazine. It is good for posting original written content and opinions.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Meetup is a site for facilitating in-person meetings. There are a wide variety of groups focused around different topics that have regular meetings. There are many professional, and networking groups, as well as less formal groups focused on hobbies and shared interests, such as wine lovers, dog owners, and soccer leagues.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you can always set up a personal website or blog. This allows you full control over the type of content you can post. You can also set up store to sell eBooks or other digital goods. You can also gain revenue by adding advertising.</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67a129f5f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7a129f5f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bbe898e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bbe898e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Today I will be covering the basics of networking and also the basics of social networking.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67a129f5f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67a129f5f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its very basic level networking is about making connections with people, and keeping those relationships active by continuing to reach out after the initial connection. It is also about creating a circle of influence, one which is driven by the sharing of information and ideas.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67a129f5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67a129f5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The most useful networks are built upon the sharing of information which is contrary to how people </a:t>
            </a:r>
            <a:r>
              <a:rPr lang="en"/>
              <a:t>think about networking which is in terms of what can others do for me. One of the most well known ways people reach out to their network is for job leads, or potential hires. But, information sharing goes beyond just these jobs leads, and to build a successful network, one must also think much more broadly.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kinds of information can be shared?</a:t>
            </a:r>
            <a:endParaRPr/>
          </a:p>
          <a:p>
            <a:pPr indent="0" lvl="0" marL="0" rtl="0" algn="l">
              <a:spcBef>
                <a:spcPts val="0"/>
              </a:spcBef>
              <a:spcAft>
                <a:spcPts val="0"/>
              </a:spcAft>
              <a:buNone/>
            </a:pPr>
            <a:r>
              <a:rPr lang="en"/>
              <a:t>Developmental. That refers to job search advice, portfolio building, and the exploration of professional options. It also refers to strategies for day to day work.</a:t>
            </a:r>
            <a:endParaRPr/>
          </a:p>
          <a:p>
            <a:pPr indent="0" lvl="0" marL="0" rtl="0" algn="l">
              <a:spcBef>
                <a:spcPts val="0"/>
              </a:spcBef>
              <a:spcAft>
                <a:spcPts val="0"/>
              </a:spcAft>
              <a:buNone/>
            </a:pPr>
            <a:r>
              <a:rPr lang="en"/>
              <a:t>Inside Information. This is an area of expertise or field of interest. </a:t>
            </a:r>
            <a:endParaRPr/>
          </a:p>
          <a:p>
            <a:pPr indent="0" lvl="0" marL="0" rtl="0" algn="l">
              <a:spcBef>
                <a:spcPts val="0"/>
              </a:spcBef>
              <a:spcAft>
                <a:spcPts val="0"/>
              </a:spcAft>
              <a:buNone/>
            </a:pPr>
            <a:r>
              <a:rPr lang="en"/>
              <a:t>Strategic. Which defines the future, and how one can better prepare for that future.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Sharing information is beneficial for both parties, it fosters creativity and builds trust within a relationship.</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67a129f5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7a129f5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Basic things to consider: </a:t>
            </a:r>
            <a:endParaRPr/>
          </a:p>
          <a:p>
            <a:pPr indent="0" lvl="0" marL="0" rtl="0" algn="l">
              <a:spcBef>
                <a:spcPts val="0"/>
              </a:spcBef>
              <a:spcAft>
                <a:spcPts val="0"/>
              </a:spcAft>
              <a:buNone/>
            </a:pPr>
            <a:r>
              <a:rPr lang="en"/>
              <a:t>Networking requires planning. You must develop strategies for growing your network, building your personal brand, and getting out and networking.</a:t>
            </a:r>
            <a:endParaRPr/>
          </a:p>
          <a:p>
            <a:pPr indent="0" lvl="0" marL="0" rtl="0" algn="l">
              <a:spcBef>
                <a:spcPts val="0"/>
              </a:spcBef>
              <a:spcAft>
                <a:spcPts val="0"/>
              </a:spcAft>
              <a:buNone/>
            </a:pPr>
            <a:r>
              <a:rPr lang="en"/>
              <a:t>You must learn to communicate. This starts with executive presence and presenting the best version of yourself. It also requires you to think about how you can add to a conversation in a meaningful way. </a:t>
            </a:r>
            <a:endParaRPr/>
          </a:p>
          <a:p>
            <a:pPr indent="0" lvl="0" marL="0" rtl="0" algn="l">
              <a:spcBef>
                <a:spcPts val="0"/>
              </a:spcBef>
              <a:spcAft>
                <a:spcPts val="0"/>
              </a:spcAft>
              <a:buNone/>
            </a:pPr>
            <a:r>
              <a:rPr lang="en"/>
              <a:t>You must also practice. Networking is a skill like any other and can be honed. It is important to take as many opportunities to build connections as possible.</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67a129f5f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67a129f5f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Golden Rule for networking is How Can You Help Others? The people that are the most effective are the ones who put a focus on helping others. Networking with a focus on “me”, leads to people feeling obligated. People do not like to owe others, and it makes them less open to new connections. A focus on helping and sharing breeds a sense of reciprocity. The first thing you should do is be engaged with what people are saying. Learn what it is that they know and what they find valuable. Then, think about what you can contribute. Can you add insight to a topic, or provide insider information? Can you connect them with someone else who can help them? Did you find a book or article that they could find useful?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all of these things do is build trust, and solidify a connection, and that goes beyond simply networking.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7a129f5f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7a129f5f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Inside information comes from those who have cultivated expertise in a particular field of interest. This information is valuable as it is not available to outsiders, but can provide the greatest insight and foster the most creativity. Which is why it is important to build a network of people with diverse skill sets. A lot of skills today are interdisciplinary, and by interacting with a wide variety of people you can have more complete, creative and unbiased views.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7a129f5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7a129f5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personal brand is about how you want to be seen by others. Think about what you want to be known for, how you would like people to describe you. Not just professionally but personally. What experience do you want people to associate with you?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highest rated traits for building networks are the same ones associated with building relationships, and include: a positive attitude, trustworthiness, good listening skills, enthusiasm, helpfulness, and sincerity.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Your outward actions should reflect these values. Also,think about who you are serving. Do not be selfish, people do not want to help those who take but never give.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Think about the face you present to the world. Google yourself. Is there someone with a similar name? Perhaps use your middle initial. Is your first result your Instagram with party pictures? Think about promoting your LinkedIn.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Work on an Elevator Pitch. Distill yourself, your goals, your ideas into a quick speech that you can present at the right opportunity.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Most importantly, be yourself!</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7a129f5f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67a129f5f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networks are insular. People know the same types of people and introduce them to each other.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Information brokers though, connect disparate groups of people. They are seen as the most valuable connections even though they may not be a person with formal authority or unique expertise. The benefit of diverse networks is creativity. Start diversifying your own network, go outside your workplace and your industry, be the linker that people want to connect with. Seek out other Information Brokers.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Map your current network. Write the names of your contacts, who introduced you to them, and who you introduced them to. Identify who your Linkers are and focus on those relationships. If “me” shows up too often your network may be too insular.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Go beyond traditional networking events. To truly diversify your connections you need to diversify your activities. Find a group hobby, or a sport.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Network everywhere. Networking is simply making a connection, this can be done at the coffee shop, or at the airport. Think of it as an attitude, not an event. This will also give you practice.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follow up. Even if it is only a quick email. Continue the conversation, or compliment them on an insight. Make it a point to periodically check in with those who could be useful in the future.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3779100"/>
            <a:ext cx="9144000" cy="13647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idx="1" type="subTitle"/>
          </p:nvPr>
        </p:nvSpPr>
        <p:spPr>
          <a:xfrm>
            <a:off x="4105200" y="1259700"/>
            <a:ext cx="5038800" cy="12597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Clr>
                <a:schemeClr val="accent5"/>
              </a:buClr>
              <a:buSzPts val="1800"/>
              <a:buFont typeface="Roboto"/>
              <a:buNone/>
              <a:defRPr b="1" i="1">
                <a:solidFill>
                  <a:schemeClr val="accent5"/>
                </a:solidFill>
                <a:latin typeface="Roboto"/>
                <a:ea typeface="Roboto"/>
                <a:cs typeface="Roboto"/>
                <a:sym typeface="Roboto"/>
              </a:defRPr>
            </a:lvl1pPr>
            <a:lvl2pPr lvl="1"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2pPr>
            <a:lvl3pPr lvl="2"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3pPr>
            <a:lvl4pPr lvl="3"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4pPr>
            <a:lvl5pPr lvl="4"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5pPr>
            <a:lvl6pPr lvl="5"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6pPr>
            <a:lvl7pPr lvl="6"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7pPr>
            <a:lvl8pPr lvl="7"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8pPr>
            <a:lvl9pPr lvl="8" algn="ctr">
              <a:lnSpc>
                <a:spcPct val="100000"/>
              </a:lnSpc>
              <a:spcBef>
                <a:spcPts val="0"/>
              </a:spcBef>
              <a:spcAft>
                <a:spcPts val="0"/>
              </a:spcAft>
              <a:buClr>
                <a:schemeClr val="accent5"/>
              </a:buClr>
              <a:buSzPts val="1800"/>
              <a:buFont typeface="Roboto"/>
              <a:buNone/>
              <a:defRPr b="1" i="1" sz="1800">
                <a:solidFill>
                  <a:schemeClr val="accent5"/>
                </a:solidFill>
                <a:latin typeface="Roboto"/>
                <a:ea typeface="Roboto"/>
                <a:cs typeface="Roboto"/>
                <a:sym typeface="Roboto"/>
              </a:defRPr>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13" name="Google Shape;13;p2"/>
          <p:cNvSpPr/>
          <p:nvPr/>
        </p:nvSpPr>
        <p:spPr>
          <a:xfrm>
            <a:off x="326100" y="0"/>
            <a:ext cx="3779100" cy="3779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3000">
              <a:solidFill>
                <a:srgbClr val="FFFFFF"/>
              </a:solidFill>
              <a:latin typeface="Roboto"/>
              <a:ea typeface="Roboto"/>
              <a:cs typeface="Roboto"/>
              <a:sym typeface="Roboto"/>
            </a:endParaRPr>
          </a:p>
        </p:txBody>
      </p:sp>
      <p:sp>
        <p:nvSpPr>
          <p:cNvPr id="14" name="Google Shape;14;p2"/>
          <p:cNvSpPr/>
          <p:nvPr/>
        </p:nvSpPr>
        <p:spPr>
          <a:xfrm>
            <a:off x="0" y="0"/>
            <a:ext cx="326100" cy="37791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5400000">
            <a:off x="199600" y="1696350"/>
            <a:ext cx="446700" cy="386400"/>
          </a:xfrm>
          <a:prstGeom prst="triangle">
            <a:avLst>
              <a:gd fmla="val 50000" name="adj"/>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txBox="1"/>
          <p:nvPr>
            <p:ph type="ctrTitle"/>
          </p:nvPr>
        </p:nvSpPr>
        <p:spPr>
          <a:xfrm>
            <a:off x="681475" y="166825"/>
            <a:ext cx="3208800" cy="3382500"/>
          </a:xfrm>
          <a:prstGeom prst="rect">
            <a:avLst/>
          </a:prstGeom>
        </p:spPr>
        <p:txBody>
          <a:bodyPr anchorCtr="0" anchor="ctr" bIns="91425" lIns="91425" spcFirstLastPara="1" rIns="91425" wrap="square" tIns="91425"/>
          <a:lstStyle>
            <a:lvl1pPr lvl="0" algn="ctr">
              <a:spcBef>
                <a:spcPts val="0"/>
              </a:spcBef>
              <a:spcAft>
                <a:spcPts val="0"/>
              </a:spcAft>
              <a:buClr>
                <a:srgbClr val="FFFFFF"/>
              </a:buClr>
              <a:buSzPts val="3600"/>
              <a:buFont typeface="Roboto"/>
              <a:buNone/>
              <a:defRPr b="1" sz="3600">
                <a:solidFill>
                  <a:srgbClr val="FFFFFF"/>
                </a:solidFill>
                <a:latin typeface="Roboto"/>
                <a:ea typeface="Roboto"/>
                <a:cs typeface="Roboto"/>
                <a:sym typeface="Roboto"/>
              </a:defRPr>
            </a:lvl1pPr>
            <a:lvl2pPr lvl="1" algn="ctr">
              <a:spcBef>
                <a:spcPts val="0"/>
              </a:spcBef>
              <a:spcAft>
                <a:spcPts val="0"/>
              </a:spcAft>
              <a:buClr>
                <a:srgbClr val="FFFFFF"/>
              </a:buClr>
              <a:buSzPts val="5200"/>
              <a:buNone/>
              <a:defRPr b="1" sz="5200">
                <a:solidFill>
                  <a:srgbClr val="FFFFFF"/>
                </a:solidFill>
              </a:defRPr>
            </a:lvl2pPr>
            <a:lvl3pPr lvl="2" algn="ctr">
              <a:spcBef>
                <a:spcPts val="0"/>
              </a:spcBef>
              <a:spcAft>
                <a:spcPts val="0"/>
              </a:spcAft>
              <a:buClr>
                <a:srgbClr val="FFFFFF"/>
              </a:buClr>
              <a:buSzPts val="5200"/>
              <a:buNone/>
              <a:defRPr b="1" sz="5200">
                <a:solidFill>
                  <a:srgbClr val="FFFFFF"/>
                </a:solidFill>
              </a:defRPr>
            </a:lvl3pPr>
            <a:lvl4pPr lvl="3" algn="ctr">
              <a:spcBef>
                <a:spcPts val="0"/>
              </a:spcBef>
              <a:spcAft>
                <a:spcPts val="0"/>
              </a:spcAft>
              <a:buClr>
                <a:srgbClr val="FFFFFF"/>
              </a:buClr>
              <a:buSzPts val="5200"/>
              <a:buNone/>
              <a:defRPr b="1" sz="5200">
                <a:solidFill>
                  <a:srgbClr val="FFFFFF"/>
                </a:solidFill>
              </a:defRPr>
            </a:lvl4pPr>
            <a:lvl5pPr lvl="4" algn="ctr">
              <a:spcBef>
                <a:spcPts val="0"/>
              </a:spcBef>
              <a:spcAft>
                <a:spcPts val="0"/>
              </a:spcAft>
              <a:buClr>
                <a:srgbClr val="FFFFFF"/>
              </a:buClr>
              <a:buSzPts val="5200"/>
              <a:buNone/>
              <a:defRPr b="1" sz="5200">
                <a:solidFill>
                  <a:srgbClr val="FFFFFF"/>
                </a:solidFill>
              </a:defRPr>
            </a:lvl5pPr>
            <a:lvl6pPr lvl="5" algn="ctr">
              <a:spcBef>
                <a:spcPts val="0"/>
              </a:spcBef>
              <a:spcAft>
                <a:spcPts val="0"/>
              </a:spcAft>
              <a:buClr>
                <a:srgbClr val="FFFFFF"/>
              </a:buClr>
              <a:buSzPts val="5200"/>
              <a:buNone/>
              <a:defRPr b="1" sz="5200">
                <a:solidFill>
                  <a:srgbClr val="FFFFFF"/>
                </a:solidFill>
              </a:defRPr>
            </a:lvl6pPr>
            <a:lvl7pPr lvl="6" algn="ctr">
              <a:spcBef>
                <a:spcPts val="0"/>
              </a:spcBef>
              <a:spcAft>
                <a:spcPts val="0"/>
              </a:spcAft>
              <a:buClr>
                <a:srgbClr val="FFFFFF"/>
              </a:buClr>
              <a:buSzPts val="5200"/>
              <a:buNone/>
              <a:defRPr b="1" sz="5200">
                <a:solidFill>
                  <a:srgbClr val="FFFFFF"/>
                </a:solidFill>
              </a:defRPr>
            </a:lvl7pPr>
            <a:lvl8pPr lvl="7" algn="ctr">
              <a:spcBef>
                <a:spcPts val="0"/>
              </a:spcBef>
              <a:spcAft>
                <a:spcPts val="0"/>
              </a:spcAft>
              <a:buClr>
                <a:srgbClr val="FFFFFF"/>
              </a:buClr>
              <a:buSzPts val="5200"/>
              <a:buNone/>
              <a:defRPr b="1" sz="5200">
                <a:solidFill>
                  <a:srgbClr val="FFFFFF"/>
                </a:solidFill>
              </a:defRPr>
            </a:lvl8pPr>
            <a:lvl9pPr lvl="8" algn="ctr">
              <a:spcBef>
                <a:spcPts val="0"/>
              </a:spcBef>
              <a:spcAft>
                <a:spcPts val="0"/>
              </a:spcAft>
              <a:buClr>
                <a:srgbClr val="FFFFFF"/>
              </a:buClr>
              <a:buSzPts val="5200"/>
              <a:buNone/>
              <a:defRPr b="1" sz="5200">
                <a:solidFill>
                  <a:srgbClr val="FFFFFF"/>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7" name="Google Shape;57;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8" name="Google Shape;5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Font typeface="Roboto"/>
              <a:buNone/>
              <a:defRPr b="1" sz="3600">
                <a:latin typeface="Roboto"/>
                <a:ea typeface="Roboto"/>
                <a:cs typeface="Roboto"/>
                <a:sym typeface="Roboto"/>
              </a:defRPr>
            </a:lvl1pPr>
            <a:lvl2pPr lvl="1" algn="ctr">
              <a:spcBef>
                <a:spcPts val="0"/>
              </a:spcBef>
              <a:spcAft>
                <a:spcPts val="0"/>
              </a:spcAft>
              <a:buSzPts val="3600"/>
              <a:buFont typeface="Roboto"/>
              <a:buNone/>
              <a:defRPr b="1" sz="3600">
                <a:latin typeface="Roboto"/>
                <a:ea typeface="Roboto"/>
                <a:cs typeface="Roboto"/>
                <a:sym typeface="Roboto"/>
              </a:defRPr>
            </a:lvl2pPr>
            <a:lvl3pPr lvl="2" algn="ctr">
              <a:spcBef>
                <a:spcPts val="0"/>
              </a:spcBef>
              <a:spcAft>
                <a:spcPts val="0"/>
              </a:spcAft>
              <a:buSzPts val="3600"/>
              <a:buFont typeface="Roboto"/>
              <a:buNone/>
              <a:defRPr b="1" sz="3600">
                <a:latin typeface="Roboto"/>
                <a:ea typeface="Roboto"/>
                <a:cs typeface="Roboto"/>
                <a:sym typeface="Roboto"/>
              </a:defRPr>
            </a:lvl3pPr>
            <a:lvl4pPr lvl="3" algn="ctr">
              <a:spcBef>
                <a:spcPts val="0"/>
              </a:spcBef>
              <a:spcAft>
                <a:spcPts val="0"/>
              </a:spcAft>
              <a:buSzPts val="3600"/>
              <a:buFont typeface="Roboto"/>
              <a:buNone/>
              <a:defRPr b="1" sz="3600">
                <a:latin typeface="Roboto"/>
                <a:ea typeface="Roboto"/>
                <a:cs typeface="Roboto"/>
                <a:sym typeface="Roboto"/>
              </a:defRPr>
            </a:lvl4pPr>
            <a:lvl5pPr lvl="4" algn="ctr">
              <a:spcBef>
                <a:spcPts val="0"/>
              </a:spcBef>
              <a:spcAft>
                <a:spcPts val="0"/>
              </a:spcAft>
              <a:buSzPts val="3600"/>
              <a:buFont typeface="Roboto"/>
              <a:buNone/>
              <a:defRPr b="1" sz="3600">
                <a:latin typeface="Roboto"/>
                <a:ea typeface="Roboto"/>
                <a:cs typeface="Roboto"/>
                <a:sym typeface="Roboto"/>
              </a:defRPr>
            </a:lvl5pPr>
            <a:lvl6pPr lvl="5" algn="ctr">
              <a:spcBef>
                <a:spcPts val="0"/>
              </a:spcBef>
              <a:spcAft>
                <a:spcPts val="0"/>
              </a:spcAft>
              <a:buSzPts val="3600"/>
              <a:buFont typeface="Roboto"/>
              <a:buNone/>
              <a:defRPr b="1" sz="3600">
                <a:latin typeface="Roboto"/>
                <a:ea typeface="Roboto"/>
                <a:cs typeface="Roboto"/>
                <a:sym typeface="Roboto"/>
              </a:defRPr>
            </a:lvl6pPr>
            <a:lvl7pPr lvl="6" algn="ctr">
              <a:spcBef>
                <a:spcPts val="0"/>
              </a:spcBef>
              <a:spcAft>
                <a:spcPts val="0"/>
              </a:spcAft>
              <a:buSzPts val="3600"/>
              <a:buFont typeface="Roboto"/>
              <a:buNone/>
              <a:defRPr b="1" sz="3600">
                <a:latin typeface="Roboto"/>
                <a:ea typeface="Roboto"/>
                <a:cs typeface="Roboto"/>
                <a:sym typeface="Roboto"/>
              </a:defRPr>
            </a:lvl7pPr>
            <a:lvl8pPr lvl="7" algn="ctr">
              <a:spcBef>
                <a:spcPts val="0"/>
              </a:spcBef>
              <a:spcAft>
                <a:spcPts val="0"/>
              </a:spcAft>
              <a:buSzPts val="3600"/>
              <a:buFont typeface="Roboto"/>
              <a:buNone/>
              <a:defRPr b="1" sz="3600">
                <a:latin typeface="Roboto"/>
                <a:ea typeface="Roboto"/>
                <a:cs typeface="Roboto"/>
                <a:sym typeface="Roboto"/>
              </a:defRPr>
            </a:lvl8pPr>
            <a:lvl9pPr lvl="8" algn="ctr">
              <a:spcBef>
                <a:spcPts val="0"/>
              </a:spcBef>
              <a:spcAft>
                <a:spcPts val="0"/>
              </a:spcAft>
              <a:buSzPts val="3600"/>
              <a:buFont typeface="Roboto"/>
              <a:buNone/>
              <a:defRPr b="1" sz="3600">
                <a:latin typeface="Roboto"/>
                <a:ea typeface="Roboto"/>
                <a:cs typeface="Roboto"/>
                <a:sym typeface="Roboto"/>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20" name="Google Shape;20;p3"/>
          <p:cNvSpPr/>
          <p:nvPr/>
        </p:nvSpPr>
        <p:spPr>
          <a:xfrm>
            <a:off x="0" y="3779100"/>
            <a:ext cx="9144000" cy="13647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
          <p:cNvSpPr/>
          <p:nvPr/>
        </p:nvSpPr>
        <p:spPr>
          <a:xfrm>
            <a:off x="4348650" y="3392700"/>
            <a:ext cx="446700" cy="386400"/>
          </a:xfrm>
          <a:prstGeom prst="triangle">
            <a:avLst>
              <a:gd fmla="val 50000" name="adj"/>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2" name="Shape 22"/>
        <p:cNvGrpSpPr/>
        <p:nvPr/>
      </p:nvGrpSpPr>
      <p:grpSpPr>
        <a:xfrm>
          <a:off x="0" y="0"/>
          <a:ext cx="0" cy="0"/>
          <a:chOff x="0" y="0"/>
          <a:chExt cx="0" cy="0"/>
        </a:xfrm>
      </p:grpSpPr>
      <p:sp>
        <p:nvSpPr>
          <p:cNvPr id="23" name="Google Shape;23;p4"/>
          <p:cNvSpPr/>
          <p:nvPr/>
        </p:nvSpPr>
        <p:spPr>
          <a:xfrm>
            <a:off x="4562100" y="0"/>
            <a:ext cx="4581900" cy="13647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0" y="0"/>
            <a:ext cx="4581900" cy="13647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311700" y="124175"/>
            <a:ext cx="4119900" cy="1028400"/>
          </a:xfrm>
          <a:prstGeom prst="rect">
            <a:avLst/>
          </a:prstGeom>
        </p:spPr>
        <p:txBody>
          <a:bodyPr anchorCtr="0" anchor="t" bIns="91425" lIns="91425" spcFirstLastPara="1" rIns="91425" wrap="square" tIns="91425"/>
          <a:lstStyle>
            <a:lvl1pPr lvl="0">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1pPr>
            <a:lvl2pPr lvl="1">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2pPr>
            <a:lvl3pPr lvl="2">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3pPr>
            <a:lvl4pPr lvl="3">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4pPr>
            <a:lvl5pPr lvl="4">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5pPr>
            <a:lvl6pPr lvl="5">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6pPr>
            <a:lvl7pPr lvl="6">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7pPr>
            <a:lvl8pPr lvl="7">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8pPr>
            <a:lvl9pPr lvl="8">
              <a:spcBef>
                <a:spcPts val="0"/>
              </a:spcBef>
              <a:spcAft>
                <a:spcPts val="0"/>
              </a:spcAft>
              <a:buClr>
                <a:srgbClr val="FFFFFF"/>
              </a:buClr>
              <a:buSzPts val="2800"/>
              <a:buFont typeface="Roboto"/>
              <a:buNone/>
              <a:defRPr b="1">
                <a:solidFill>
                  <a:srgbClr val="FFFFFF"/>
                </a:solidFill>
                <a:latin typeface="Roboto"/>
                <a:ea typeface="Roboto"/>
                <a:cs typeface="Roboto"/>
                <a:sym typeface="Roboto"/>
              </a:defRPr>
            </a:lvl9pPr>
          </a:lstStyle>
          <a:p/>
        </p:txBody>
      </p:sp>
      <p:sp>
        <p:nvSpPr>
          <p:cNvPr id="26" name="Google Shape;26;p4"/>
          <p:cNvSpPr txBox="1"/>
          <p:nvPr>
            <p:ph idx="1" type="body"/>
          </p:nvPr>
        </p:nvSpPr>
        <p:spPr>
          <a:xfrm>
            <a:off x="311700" y="1631550"/>
            <a:ext cx="8520600" cy="29373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28" name="Google Shape;28;p4"/>
          <p:cNvSpPr/>
          <p:nvPr/>
        </p:nvSpPr>
        <p:spPr>
          <a:xfrm rot="10800000">
            <a:off x="92425" y="1245150"/>
            <a:ext cx="446700" cy="386400"/>
          </a:xfrm>
          <a:prstGeom prst="triangle">
            <a:avLst>
              <a:gd fmla="val 50000" name="adj"/>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txBox="1"/>
          <p:nvPr>
            <p:ph idx="2" type="subTitle"/>
          </p:nvPr>
        </p:nvSpPr>
        <p:spPr>
          <a:xfrm>
            <a:off x="4702350" y="124175"/>
            <a:ext cx="4318800" cy="984600"/>
          </a:xfrm>
          <a:prstGeom prst="rect">
            <a:avLst/>
          </a:prstGeom>
        </p:spPr>
        <p:txBody>
          <a:bodyPr anchorCtr="0" anchor="t" bIns="91425" lIns="91425" spcFirstLastPara="1" rIns="91425" wrap="square" tIns="91425"/>
          <a:lstStyle>
            <a:lvl1pPr lvl="0" rtl="0">
              <a:spcBef>
                <a:spcPts val="0"/>
              </a:spcBef>
              <a:spcAft>
                <a:spcPts val="0"/>
              </a:spcAft>
              <a:buNone/>
              <a:defRPr sz="800">
                <a:latin typeface="Roboto"/>
                <a:ea typeface="Roboto"/>
                <a:cs typeface="Roboto"/>
                <a:sym typeface="Roboto"/>
              </a:defRPr>
            </a:lvl1pPr>
            <a:lvl2pPr lvl="1" rtl="0">
              <a:spcBef>
                <a:spcPts val="1600"/>
              </a:spcBef>
              <a:spcAft>
                <a:spcPts val="0"/>
              </a:spcAft>
              <a:buNone/>
              <a:defRPr sz="800">
                <a:latin typeface="Roboto"/>
                <a:ea typeface="Roboto"/>
                <a:cs typeface="Roboto"/>
                <a:sym typeface="Roboto"/>
              </a:defRPr>
            </a:lvl2pPr>
            <a:lvl3pPr lvl="2" rtl="0">
              <a:spcBef>
                <a:spcPts val="1600"/>
              </a:spcBef>
              <a:spcAft>
                <a:spcPts val="0"/>
              </a:spcAft>
              <a:buNone/>
              <a:defRPr sz="800">
                <a:latin typeface="Roboto"/>
                <a:ea typeface="Roboto"/>
                <a:cs typeface="Roboto"/>
                <a:sym typeface="Roboto"/>
              </a:defRPr>
            </a:lvl3pPr>
            <a:lvl4pPr lvl="3" rtl="0">
              <a:spcBef>
                <a:spcPts val="1600"/>
              </a:spcBef>
              <a:spcAft>
                <a:spcPts val="0"/>
              </a:spcAft>
              <a:buNone/>
              <a:defRPr sz="800">
                <a:latin typeface="Roboto"/>
                <a:ea typeface="Roboto"/>
                <a:cs typeface="Roboto"/>
                <a:sym typeface="Roboto"/>
              </a:defRPr>
            </a:lvl4pPr>
            <a:lvl5pPr lvl="4" rtl="0">
              <a:spcBef>
                <a:spcPts val="1600"/>
              </a:spcBef>
              <a:spcAft>
                <a:spcPts val="0"/>
              </a:spcAft>
              <a:buNone/>
              <a:defRPr sz="800">
                <a:latin typeface="Roboto"/>
                <a:ea typeface="Roboto"/>
                <a:cs typeface="Roboto"/>
                <a:sym typeface="Roboto"/>
              </a:defRPr>
            </a:lvl5pPr>
            <a:lvl6pPr lvl="5" rtl="0">
              <a:spcBef>
                <a:spcPts val="1600"/>
              </a:spcBef>
              <a:spcAft>
                <a:spcPts val="0"/>
              </a:spcAft>
              <a:buNone/>
              <a:defRPr sz="800">
                <a:latin typeface="Roboto"/>
                <a:ea typeface="Roboto"/>
                <a:cs typeface="Roboto"/>
                <a:sym typeface="Roboto"/>
              </a:defRPr>
            </a:lvl6pPr>
            <a:lvl7pPr lvl="6" rtl="0">
              <a:spcBef>
                <a:spcPts val="1600"/>
              </a:spcBef>
              <a:spcAft>
                <a:spcPts val="0"/>
              </a:spcAft>
              <a:buNone/>
              <a:defRPr sz="800">
                <a:latin typeface="Roboto"/>
                <a:ea typeface="Roboto"/>
                <a:cs typeface="Roboto"/>
                <a:sym typeface="Roboto"/>
              </a:defRPr>
            </a:lvl7pPr>
            <a:lvl8pPr lvl="7" rtl="0">
              <a:spcBef>
                <a:spcPts val="1600"/>
              </a:spcBef>
              <a:spcAft>
                <a:spcPts val="0"/>
              </a:spcAft>
              <a:buNone/>
              <a:defRPr sz="800">
                <a:latin typeface="Roboto"/>
                <a:ea typeface="Roboto"/>
                <a:cs typeface="Roboto"/>
                <a:sym typeface="Roboto"/>
              </a:defRPr>
            </a:lvl8pPr>
            <a:lvl9pPr lvl="8">
              <a:spcBef>
                <a:spcPts val="1600"/>
              </a:spcBef>
              <a:spcAft>
                <a:spcPts val="1600"/>
              </a:spcAft>
              <a:buNone/>
              <a:defRPr sz="800">
                <a:latin typeface="Roboto"/>
                <a:ea typeface="Roboto"/>
                <a:cs typeface="Roboto"/>
                <a:sym typeface="Roboto"/>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125"/>
            <a:ext cx="45720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8" name="Google Shape;4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9" name="Google Shape;4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rgbClr val="FFFFFF"/>
              </a:buClr>
              <a:buSzPts val="1800"/>
              <a:buChar char="●"/>
              <a:defRPr>
                <a:solidFill>
                  <a:srgbClr val="FFFFFF"/>
                </a:solidFill>
              </a:defRPr>
            </a:lvl1pPr>
            <a:lvl2pPr indent="-317500" lvl="1" marL="914400">
              <a:spcBef>
                <a:spcPts val="1600"/>
              </a:spcBef>
              <a:spcAft>
                <a:spcPts val="0"/>
              </a:spcAft>
              <a:buClr>
                <a:srgbClr val="FFFFFF"/>
              </a:buClr>
              <a:buSzPts val="1400"/>
              <a:buChar char="○"/>
              <a:defRPr>
                <a:solidFill>
                  <a:srgbClr val="FFFFFF"/>
                </a:solidFill>
              </a:defRPr>
            </a:lvl2pPr>
            <a:lvl3pPr indent="-317500" lvl="2" marL="1371600">
              <a:spcBef>
                <a:spcPts val="1600"/>
              </a:spcBef>
              <a:spcAft>
                <a:spcPts val="0"/>
              </a:spcAft>
              <a:buClr>
                <a:srgbClr val="FFFFFF"/>
              </a:buClr>
              <a:buSzPts val="1400"/>
              <a:buChar char="■"/>
              <a:defRPr>
                <a:solidFill>
                  <a:srgbClr val="FFFFFF"/>
                </a:solidFill>
              </a:defRPr>
            </a:lvl3pPr>
            <a:lvl4pPr indent="-317500" lvl="3" marL="1828800">
              <a:spcBef>
                <a:spcPts val="1600"/>
              </a:spcBef>
              <a:spcAft>
                <a:spcPts val="0"/>
              </a:spcAft>
              <a:buClr>
                <a:srgbClr val="FFFFFF"/>
              </a:buClr>
              <a:buSzPts val="1400"/>
              <a:buChar char="●"/>
              <a:defRPr>
                <a:solidFill>
                  <a:srgbClr val="FFFFFF"/>
                </a:solidFill>
              </a:defRPr>
            </a:lvl4pPr>
            <a:lvl5pPr indent="-317500" lvl="4" marL="2286000">
              <a:spcBef>
                <a:spcPts val="1600"/>
              </a:spcBef>
              <a:spcAft>
                <a:spcPts val="0"/>
              </a:spcAft>
              <a:buClr>
                <a:srgbClr val="FFFFFF"/>
              </a:buClr>
              <a:buSzPts val="1400"/>
              <a:buChar char="○"/>
              <a:defRPr>
                <a:solidFill>
                  <a:srgbClr val="FFFFFF"/>
                </a:solidFill>
              </a:defRPr>
            </a:lvl5pPr>
            <a:lvl6pPr indent="-317500" lvl="5" marL="2743200">
              <a:spcBef>
                <a:spcPts val="1600"/>
              </a:spcBef>
              <a:spcAft>
                <a:spcPts val="0"/>
              </a:spcAft>
              <a:buClr>
                <a:srgbClr val="FFFFFF"/>
              </a:buClr>
              <a:buSzPts val="1400"/>
              <a:buChar char="■"/>
              <a:defRPr>
                <a:solidFill>
                  <a:srgbClr val="FFFFFF"/>
                </a:solidFill>
              </a:defRPr>
            </a:lvl6pPr>
            <a:lvl7pPr indent="-317500" lvl="6" marL="3200400">
              <a:spcBef>
                <a:spcPts val="1600"/>
              </a:spcBef>
              <a:spcAft>
                <a:spcPts val="0"/>
              </a:spcAft>
              <a:buClr>
                <a:srgbClr val="FFFFFF"/>
              </a:buClr>
              <a:buSzPts val="1400"/>
              <a:buChar char="●"/>
              <a:defRPr>
                <a:solidFill>
                  <a:srgbClr val="FFFFFF"/>
                </a:solidFill>
              </a:defRPr>
            </a:lvl7pPr>
            <a:lvl8pPr indent="-317500" lvl="7" marL="3657600">
              <a:spcBef>
                <a:spcPts val="1600"/>
              </a:spcBef>
              <a:spcAft>
                <a:spcPts val="0"/>
              </a:spcAft>
              <a:buClr>
                <a:srgbClr val="FFFFFF"/>
              </a:buClr>
              <a:buSzPts val="1400"/>
              <a:buChar char="○"/>
              <a:defRPr>
                <a:solidFill>
                  <a:srgbClr val="FFFFFF"/>
                </a:solidFill>
              </a:defRPr>
            </a:lvl8pPr>
            <a:lvl9pPr indent="-317500" lvl="8" marL="4114800">
              <a:spcBef>
                <a:spcPts val="1600"/>
              </a:spcBef>
              <a:spcAft>
                <a:spcPts val="1600"/>
              </a:spcAft>
              <a:buClr>
                <a:srgbClr val="FFFFFF"/>
              </a:buClr>
              <a:buSzPts val="1400"/>
              <a:buChar char="■"/>
              <a:defRPr>
                <a:solidFill>
                  <a:srgbClr val="FFFFFF"/>
                </a:solidFill>
              </a:defRPr>
            </a:lvl9pPr>
          </a:lstStyle>
          <a:p/>
        </p:txBody>
      </p:sp>
      <p:sp>
        <p:nvSpPr>
          <p:cNvPr id="50" name="Google Shape;5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51" name="Google Shape;51;p9"/>
          <p:cNvSpPr/>
          <p:nvPr/>
        </p:nvSpPr>
        <p:spPr>
          <a:xfrm rot="5400000">
            <a:off x="4541850" y="2378550"/>
            <a:ext cx="446700" cy="386400"/>
          </a:xfrm>
          <a:prstGeom prst="triangle">
            <a:avLst>
              <a:gd fmla="val 50000" name="adj"/>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3"/>
          <p:cNvSpPr txBox="1"/>
          <p:nvPr>
            <p:ph type="ctrTitle"/>
          </p:nvPr>
        </p:nvSpPr>
        <p:spPr>
          <a:xfrm>
            <a:off x="681475" y="166825"/>
            <a:ext cx="3208800" cy="338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Networking</a:t>
            </a:r>
            <a:endParaRPr/>
          </a:p>
        </p:txBody>
      </p:sp>
      <p:sp>
        <p:nvSpPr>
          <p:cNvPr id="66" name="Google Shape;66;p13"/>
          <p:cNvSpPr txBox="1"/>
          <p:nvPr>
            <p:ph idx="1" type="subTitle"/>
          </p:nvPr>
        </p:nvSpPr>
        <p:spPr>
          <a:xfrm>
            <a:off x="4105200" y="1259700"/>
            <a:ext cx="5038800" cy="1259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Establishing Professional Relationships</a:t>
            </a:r>
            <a:endParaRPr/>
          </a:p>
        </p:txBody>
      </p:sp>
      <p:sp>
        <p:nvSpPr>
          <p:cNvPr id="67" name="Google Shape;67;p13"/>
          <p:cNvSpPr txBox="1"/>
          <p:nvPr/>
        </p:nvSpPr>
        <p:spPr>
          <a:xfrm>
            <a:off x="6971050" y="4508375"/>
            <a:ext cx="1931100" cy="4062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rgbClr val="FFFFFF"/>
                </a:solidFill>
                <a:latin typeface="Roboto"/>
                <a:ea typeface="Roboto"/>
                <a:cs typeface="Roboto"/>
                <a:sym typeface="Roboto"/>
              </a:rPr>
              <a:t>Deanna M Brigman</a:t>
            </a:r>
            <a:endParaRPr>
              <a:solidFill>
                <a:srgbClr val="FFFFFF"/>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2"/>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 Networking</a:t>
            </a:r>
            <a:endParaRPr/>
          </a:p>
        </p:txBody>
      </p:sp>
      <p:sp>
        <p:nvSpPr>
          <p:cNvPr id="135" name="Google Shape;135;p22"/>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Connect to large audience</a:t>
            </a:r>
            <a:endParaRPr/>
          </a:p>
          <a:p>
            <a:pPr indent="0" lvl="0" marL="0" rtl="0" algn="l">
              <a:spcBef>
                <a:spcPts val="1600"/>
              </a:spcBef>
              <a:spcAft>
                <a:spcPts val="0"/>
              </a:spcAft>
              <a:buNone/>
            </a:pPr>
            <a:r>
              <a:rPr lang="en"/>
              <a:t>No geographic barriers</a:t>
            </a:r>
            <a:endParaRPr/>
          </a:p>
          <a:p>
            <a:pPr indent="0" lvl="0" marL="0" rtl="0" algn="l">
              <a:spcBef>
                <a:spcPts val="1600"/>
              </a:spcBef>
              <a:spcAft>
                <a:spcPts val="1600"/>
              </a:spcAft>
              <a:buNone/>
            </a:pPr>
            <a:r>
              <a:rPr lang="en"/>
              <a:t>How do you want to be seen online?</a:t>
            </a:r>
            <a:endParaRPr/>
          </a:p>
        </p:txBody>
      </p:sp>
      <p:sp>
        <p:nvSpPr>
          <p:cNvPr id="136" name="Google Shape;136;p22"/>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7" name="Google Shape;137;p22"/>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Facebook</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Twitter</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LinkedIn</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Blog</a:t>
            </a:r>
            <a:endParaRPr b="1" sz="2400">
              <a:solidFill>
                <a:srgbClr val="FFFFFF"/>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I Start?</a:t>
            </a:r>
            <a:endParaRPr/>
          </a:p>
        </p:txBody>
      </p:sp>
      <p:sp>
        <p:nvSpPr>
          <p:cNvPr id="143" name="Google Shape;143;p23"/>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Arial"/>
              <a:buChar char="●"/>
            </a:pPr>
            <a:r>
              <a:rPr lang="en"/>
              <a:t>Complete your profile</a:t>
            </a:r>
            <a:endParaRPr/>
          </a:p>
          <a:p>
            <a:pPr indent="-342900" lvl="0" marL="457200" marR="0" rtl="0" algn="l">
              <a:lnSpc>
                <a:spcPct val="115000"/>
              </a:lnSpc>
              <a:spcBef>
                <a:spcPts val="0"/>
              </a:spcBef>
              <a:spcAft>
                <a:spcPts val="0"/>
              </a:spcAft>
              <a:buSzPts val="1800"/>
              <a:buChar char="●"/>
            </a:pPr>
            <a:r>
              <a:rPr lang="en"/>
              <a:t>Start following people</a:t>
            </a:r>
            <a:endParaRPr/>
          </a:p>
          <a:p>
            <a:pPr indent="-342900" lvl="0" marL="457200" marR="0" rtl="0" algn="l">
              <a:lnSpc>
                <a:spcPct val="115000"/>
              </a:lnSpc>
              <a:spcBef>
                <a:spcPts val="0"/>
              </a:spcBef>
              <a:spcAft>
                <a:spcPts val="0"/>
              </a:spcAft>
              <a:buSzPts val="1800"/>
              <a:buChar char="●"/>
            </a:pPr>
            <a:r>
              <a:rPr lang="en"/>
              <a:t>Join groups</a:t>
            </a:r>
            <a:endParaRPr/>
          </a:p>
          <a:p>
            <a:pPr indent="-342900" lvl="0" marL="457200" marR="0" rtl="0" algn="l">
              <a:lnSpc>
                <a:spcPct val="115000"/>
              </a:lnSpc>
              <a:spcBef>
                <a:spcPts val="0"/>
              </a:spcBef>
              <a:spcAft>
                <a:spcPts val="0"/>
              </a:spcAft>
              <a:buSzPts val="1800"/>
              <a:buChar char="●"/>
            </a:pPr>
            <a:r>
              <a:rPr lang="en"/>
              <a:t>Participate</a:t>
            </a:r>
            <a:endParaRPr/>
          </a:p>
          <a:p>
            <a:pPr indent="-342900" lvl="0" marL="457200" marR="0" rtl="0" algn="l">
              <a:lnSpc>
                <a:spcPct val="115000"/>
              </a:lnSpc>
              <a:spcBef>
                <a:spcPts val="0"/>
              </a:spcBef>
              <a:spcAft>
                <a:spcPts val="0"/>
              </a:spcAft>
              <a:buSzPts val="1800"/>
              <a:buChar char="●"/>
            </a:pPr>
            <a:r>
              <a:rPr lang="en"/>
              <a:t>Post content</a:t>
            </a:r>
            <a:endParaRPr/>
          </a:p>
        </p:txBody>
      </p:sp>
      <p:sp>
        <p:nvSpPr>
          <p:cNvPr id="144" name="Google Shape;144;p23"/>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Things to Consider</a:t>
            </a:r>
            <a:endParaRPr/>
          </a:p>
        </p:txBody>
      </p:sp>
      <p:sp>
        <p:nvSpPr>
          <p:cNvPr id="150" name="Google Shape;150;p24"/>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Be mindful of your image</a:t>
            </a:r>
            <a:endParaRPr/>
          </a:p>
          <a:p>
            <a:pPr indent="-342900" lvl="0" marL="457200" rtl="0" algn="l">
              <a:spcBef>
                <a:spcPts val="0"/>
              </a:spcBef>
              <a:spcAft>
                <a:spcPts val="0"/>
              </a:spcAft>
              <a:buSzPts val="1800"/>
              <a:buChar char="●"/>
            </a:pPr>
            <a:r>
              <a:rPr lang="en"/>
              <a:t>Don’t get too personal</a:t>
            </a:r>
            <a:endParaRPr/>
          </a:p>
          <a:p>
            <a:pPr indent="-342900" lvl="0" marL="457200" rtl="0" algn="l">
              <a:spcBef>
                <a:spcPts val="0"/>
              </a:spcBef>
              <a:spcAft>
                <a:spcPts val="0"/>
              </a:spcAft>
              <a:buSzPts val="1800"/>
              <a:buChar char="●"/>
            </a:pPr>
            <a:r>
              <a:rPr lang="en"/>
              <a:t>Don’t engage the trolls</a:t>
            </a:r>
            <a:endParaRPr/>
          </a:p>
          <a:p>
            <a:pPr indent="-342900" lvl="0" marL="457200" rtl="0" algn="l">
              <a:spcBef>
                <a:spcPts val="0"/>
              </a:spcBef>
              <a:spcAft>
                <a:spcPts val="0"/>
              </a:spcAft>
              <a:buSzPts val="1800"/>
              <a:buChar char="●"/>
            </a:pPr>
            <a:r>
              <a:rPr lang="en"/>
              <a:t>Share your personality</a:t>
            </a:r>
            <a:endParaRPr/>
          </a:p>
          <a:p>
            <a:pPr indent="-342900" lvl="0" marL="457200" rtl="0" algn="l">
              <a:spcBef>
                <a:spcPts val="0"/>
              </a:spcBef>
              <a:spcAft>
                <a:spcPts val="0"/>
              </a:spcAft>
              <a:buSzPts val="1800"/>
              <a:buChar char="●"/>
            </a:pPr>
            <a:r>
              <a:rPr lang="en"/>
              <a:t>Give more than you receive</a:t>
            </a:r>
            <a:endParaRPr/>
          </a:p>
          <a:p>
            <a:pPr indent="-342900" lvl="0" marL="457200" rtl="0" algn="l">
              <a:spcBef>
                <a:spcPts val="0"/>
              </a:spcBef>
              <a:spcAft>
                <a:spcPts val="0"/>
              </a:spcAft>
              <a:buSzPts val="1800"/>
              <a:buChar char="●"/>
            </a:pPr>
            <a:r>
              <a:rPr lang="en"/>
              <a:t>Don’t post too often</a:t>
            </a:r>
            <a:endParaRPr/>
          </a:p>
          <a:p>
            <a:pPr indent="-342900" lvl="0" marL="457200" rtl="0" algn="l">
              <a:spcBef>
                <a:spcPts val="0"/>
              </a:spcBef>
              <a:spcAft>
                <a:spcPts val="0"/>
              </a:spcAft>
              <a:buSzPts val="1800"/>
              <a:buChar char="●"/>
            </a:pPr>
            <a:r>
              <a:rPr lang="en"/>
              <a:t>Be easy to contact</a:t>
            </a:r>
            <a:endParaRPr/>
          </a:p>
          <a:p>
            <a:pPr indent="-342900" lvl="0" marL="457200" rtl="0" algn="l">
              <a:spcBef>
                <a:spcPts val="0"/>
              </a:spcBef>
              <a:spcAft>
                <a:spcPts val="0"/>
              </a:spcAft>
              <a:buSzPts val="1800"/>
              <a:buChar char="●"/>
            </a:pPr>
            <a:r>
              <a:rPr lang="en"/>
              <a:t>Don’t disparage your current employer</a:t>
            </a:r>
            <a:endParaRPr/>
          </a:p>
          <a:p>
            <a:pPr indent="-342900" lvl="0" marL="457200" rtl="0" algn="l">
              <a:spcBef>
                <a:spcPts val="0"/>
              </a:spcBef>
              <a:spcAft>
                <a:spcPts val="0"/>
              </a:spcAft>
              <a:buSzPts val="1800"/>
              <a:buChar char="●"/>
            </a:pPr>
            <a:r>
              <a:rPr lang="en"/>
              <a:t>Learn from others</a:t>
            </a:r>
            <a:endParaRPr/>
          </a:p>
        </p:txBody>
      </p:sp>
      <p:sp>
        <p:nvSpPr>
          <p:cNvPr id="151" name="Google Shape;151;p24"/>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Networks to Consider</a:t>
            </a:r>
            <a:endParaRPr/>
          </a:p>
        </p:txBody>
      </p:sp>
      <p:sp>
        <p:nvSpPr>
          <p:cNvPr id="157" name="Google Shape;157;p25"/>
          <p:cNvSpPr txBox="1"/>
          <p:nvPr>
            <p:ph idx="1" type="body"/>
          </p:nvPr>
        </p:nvSpPr>
        <p:spPr>
          <a:xfrm>
            <a:off x="311700" y="1631550"/>
            <a:ext cx="8520600" cy="3511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Google+</a:t>
            </a:r>
            <a:endParaRPr/>
          </a:p>
          <a:p>
            <a:pPr indent="-342900" lvl="0" marL="457200" rtl="0" algn="l">
              <a:spcBef>
                <a:spcPts val="0"/>
              </a:spcBef>
              <a:spcAft>
                <a:spcPts val="0"/>
              </a:spcAft>
              <a:buSzPts val="1800"/>
              <a:buChar char="●"/>
            </a:pPr>
            <a:r>
              <a:rPr lang="en"/>
              <a:t>Tumblr</a:t>
            </a:r>
            <a:endParaRPr/>
          </a:p>
          <a:p>
            <a:pPr indent="-342900" lvl="0" marL="457200" rtl="0" algn="l">
              <a:spcBef>
                <a:spcPts val="0"/>
              </a:spcBef>
              <a:spcAft>
                <a:spcPts val="0"/>
              </a:spcAft>
              <a:buSzPts val="1800"/>
              <a:buChar char="●"/>
            </a:pPr>
            <a:r>
              <a:rPr lang="en"/>
              <a:t>Instagram</a:t>
            </a:r>
            <a:endParaRPr/>
          </a:p>
          <a:p>
            <a:pPr indent="-342900" lvl="0" marL="457200" rtl="0" algn="l">
              <a:spcBef>
                <a:spcPts val="0"/>
              </a:spcBef>
              <a:spcAft>
                <a:spcPts val="0"/>
              </a:spcAft>
              <a:buSzPts val="1800"/>
              <a:buChar char="●"/>
            </a:pPr>
            <a:r>
              <a:rPr lang="en"/>
              <a:t>Pinterest</a:t>
            </a:r>
            <a:endParaRPr/>
          </a:p>
          <a:p>
            <a:pPr indent="-342900" lvl="0" marL="457200" rtl="0" algn="l">
              <a:spcBef>
                <a:spcPts val="0"/>
              </a:spcBef>
              <a:spcAft>
                <a:spcPts val="0"/>
              </a:spcAft>
              <a:buSzPts val="1800"/>
              <a:buChar char="●"/>
            </a:pPr>
            <a:r>
              <a:rPr lang="en"/>
              <a:t>Reddit</a:t>
            </a:r>
            <a:endParaRPr/>
          </a:p>
          <a:p>
            <a:pPr indent="-342900" lvl="0" marL="457200" rtl="0" algn="l">
              <a:spcBef>
                <a:spcPts val="0"/>
              </a:spcBef>
              <a:spcAft>
                <a:spcPts val="0"/>
              </a:spcAft>
              <a:buSzPts val="1800"/>
              <a:buChar char="●"/>
            </a:pPr>
            <a:r>
              <a:rPr lang="en"/>
              <a:t>Medium</a:t>
            </a:r>
            <a:endParaRPr/>
          </a:p>
          <a:p>
            <a:pPr indent="-342900" lvl="0" marL="457200" rtl="0" algn="l">
              <a:spcBef>
                <a:spcPts val="0"/>
              </a:spcBef>
              <a:spcAft>
                <a:spcPts val="0"/>
              </a:spcAft>
              <a:buSzPts val="1800"/>
              <a:buChar char="●"/>
            </a:pPr>
            <a:r>
              <a:rPr lang="en"/>
              <a:t>Meetup</a:t>
            </a:r>
            <a:endParaRPr/>
          </a:p>
          <a:p>
            <a:pPr indent="-342900" lvl="0" marL="457200" rtl="0" algn="l">
              <a:spcBef>
                <a:spcPts val="0"/>
              </a:spcBef>
              <a:spcAft>
                <a:spcPts val="0"/>
              </a:spcAft>
              <a:buSzPts val="1800"/>
              <a:buChar char="●"/>
            </a:pPr>
            <a:r>
              <a:rPr lang="en"/>
              <a:t>Personal website/blog</a:t>
            </a:r>
            <a:endParaRPr/>
          </a:p>
        </p:txBody>
      </p:sp>
      <p:sp>
        <p:nvSpPr>
          <p:cNvPr id="158" name="Google Shape;158;p25"/>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59" name="Google Shape;159;p25"/>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Facebook</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Twitter</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LinkedIn</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Blog</a:t>
            </a:r>
            <a:endParaRPr b="1" sz="2400">
              <a:solidFill>
                <a:srgbClr val="FFFFFF"/>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6"/>
          <p:cNvSpPr txBox="1"/>
          <p:nvPr>
            <p:ph type="ctrTitle"/>
          </p:nvPr>
        </p:nvSpPr>
        <p:spPr>
          <a:xfrm>
            <a:off x="681475" y="166825"/>
            <a:ext cx="3208800" cy="338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Networking</a:t>
            </a:r>
            <a:endParaRPr/>
          </a:p>
        </p:txBody>
      </p:sp>
      <p:sp>
        <p:nvSpPr>
          <p:cNvPr id="165" name="Google Shape;165;p26"/>
          <p:cNvSpPr txBox="1"/>
          <p:nvPr/>
        </p:nvSpPr>
        <p:spPr>
          <a:xfrm>
            <a:off x="6933375" y="4508375"/>
            <a:ext cx="1968900" cy="4062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rgbClr val="FFFFFF"/>
                </a:solidFill>
                <a:latin typeface="Roboto"/>
                <a:ea typeface="Roboto"/>
                <a:cs typeface="Roboto"/>
                <a:sym typeface="Roboto"/>
              </a:rPr>
              <a:t>Deanna M Brigman</a:t>
            </a:r>
            <a:endParaRPr>
              <a:solidFill>
                <a:srgbClr val="FFFFFF"/>
              </a:solidFill>
              <a:latin typeface="Roboto"/>
              <a:ea typeface="Roboto"/>
              <a:cs typeface="Roboto"/>
              <a:sym typeface="Roboto"/>
            </a:endParaRPr>
          </a:p>
        </p:txBody>
      </p:sp>
      <p:sp>
        <p:nvSpPr>
          <p:cNvPr id="166" name="Google Shape;166;p26"/>
          <p:cNvSpPr txBox="1"/>
          <p:nvPr/>
        </p:nvSpPr>
        <p:spPr>
          <a:xfrm>
            <a:off x="363550" y="4009775"/>
            <a:ext cx="2975700" cy="9048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n" sz="1800">
                <a:solidFill>
                  <a:srgbClr val="FFFFFF"/>
                </a:solidFill>
                <a:latin typeface="Roboto"/>
                <a:ea typeface="Roboto"/>
                <a:cs typeface="Roboto"/>
                <a:sym typeface="Roboto"/>
              </a:rPr>
              <a:t>Thank you</a:t>
            </a:r>
            <a:endParaRPr b="1" sz="1800">
              <a:solidFill>
                <a:srgbClr val="FFFFFF"/>
              </a:solidFill>
              <a:latin typeface="Roboto"/>
              <a:ea typeface="Roboto"/>
              <a:cs typeface="Roboto"/>
              <a:sym typeface="Roboto"/>
            </a:endParaRPr>
          </a:p>
        </p:txBody>
      </p:sp>
      <p:sp>
        <p:nvSpPr>
          <p:cNvPr id="167" name="Google Shape;167;p26"/>
          <p:cNvSpPr txBox="1"/>
          <p:nvPr>
            <p:ph idx="1" type="subTitle"/>
          </p:nvPr>
        </p:nvSpPr>
        <p:spPr>
          <a:xfrm>
            <a:off x="4105200" y="1259700"/>
            <a:ext cx="5038800" cy="1259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Establishing Professional Relationships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73" name="Google Shape;73;p14"/>
          <p:cNvSpPr txBox="1"/>
          <p:nvPr>
            <p:ph idx="1" type="body"/>
          </p:nvPr>
        </p:nvSpPr>
        <p:spPr>
          <a:xfrm>
            <a:off x="311700" y="1631550"/>
            <a:ext cx="4119900" cy="29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Basics of Networking</a:t>
            </a:r>
            <a:endParaRPr/>
          </a:p>
          <a:p>
            <a:pPr indent="-342900" lvl="0" marL="457200" rtl="0" algn="l">
              <a:spcBef>
                <a:spcPts val="1600"/>
              </a:spcBef>
              <a:spcAft>
                <a:spcPts val="0"/>
              </a:spcAft>
              <a:buSzPts val="1800"/>
              <a:buChar char="●"/>
            </a:pPr>
            <a:r>
              <a:rPr lang="en"/>
              <a:t>What is networking?</a:t>
            </a:r>
            <a:endParaRPr/>
          </a:p>
          <a:p>
            <a:pPr indent="-342900" lvl="0" marL="457200" rtl="0" algn="l">
              <a:spcBef>
                <a:spcPts val="0"/>
              </a:spcBef>
              <a:spcAft>
                <a:spcPts val="0"/>
              </a:spcAft>
              <a:buSzPts val="1800"/>
              <a:buChar char="●"/>
            </a:pPr>
            <a:r>
              <a:rPr lang="en"/>
              <a:t>The purpose of networking</a:t>
            </a:r>
            <a:endParaRPr/>
          </a:p>
          <a:p>
            <a:pPr indent="-342900" lvl="0" marL="457200" rtl="0" algn="l">
              <a:spcBef>
                <a:spcPts val="0"/>
              </a:spcBef>
              <a:spcAft>
                <a:spcPts val="0"/>
              </a:spcAft>
              <a:buSzPts val="1800"/>
              <a:buChar char="●"/>
            </a:pPr>
            <a:r>
              <a:rPr lang="en"/>
              <a:t>Things to consider</a:t>
            </a:r>
            <a:endParaRPr/>
          </a:p>
          <a:p>
            <a:pPr indent="-342900" lvl="0" marL="457200" rtl="0" algn="l">
              <a:spcBef>
                <a:spcPts val="0"/>
              </a:spcBef>
              <a:spcAft>
                <a:spcPts val="0"/>
              </a:spcAft>
              <a:buSzPts val="1800"/>
              <a:buChar char="●"/>
            </a:pPr>
            <a:r>
              <a:rPr lang="en"/>
              <a:t>Golden Rule</a:t>
            </a:r>
            <a:endParaRPr/>
          </a:p>
          <a:p>
            <a:pPr indent="-342900" lvl="0" marL="457200" rtl="0" algn="l">
              <a:spcBef>
                <a:spcPts val="0"/>
              </a:spcBef>
              <a:spcAft>
                <a:spcPts val="0"/>
              </a:spcAft>
              <a:buSzPts val="1800"/>
              <a:buChar char="●"/>
            </a:pPr>
            <a:r>
              <a:rPr lang="en"/>
              <a:t>Inside Information and Diverse Skill Sets</a:t>
            </a:r>
            <a:endParaRPr/>
          </a:p>
          <a:p>
            <a:pPr indent="-342900" lvl="0" marL="457200" rtl="0" algn="l">
              <a:spcBef>
                <a:spcPts val="0"/>
              </a:spcBef>
              <a:spcAft>
                <a:spcPts val="0"/>
              </a:spcAft>
              <a:buSzPts val="1800"/>
              <a:buChar char="●"/>
            </a:pPr>
            <a:r>
              <a:rPr lang="en"/>
              <a:t>Personal brand</a:t>
            </a:r>
            <a:endParaRPr/>
          </a:p>
          <a:p>
            <a:pPr indent="-342900" lvl="0" marL="457200" rtl="0" algn="l">
              <a:spcBef>
                <a:spcPts val="0"/>
              </a:spcBef>
              <a:spcAft>
                <a:spcPts val="0"/>
              </a:spcAft>
              <a:buSzPts val="1800"/>
              <a:buChar char="●"/>
            </a:pPr>
            <a:r>
              <a:rPr lang="en"/>
              <a:t>Building your network</a:t>
            </a:r>
            <a:endParaRPr/>
          </a:p>
        </p:txBody>
      </p:sp>
      <p:sp>
        <p:nvSpPr>
          <p:cNvPr id="74" name="Google Shape;74;p14"/>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75" name="Google Shape;75;p14"/>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t/>
            </a:r>
            <a:endParaRPr b="1" sz="2400">
              <a:solidFill>
                <a:srgbClr val="FFFFFF"/>
              </a:solidFill>
              <a:latin typeface="Roboto"/>
              <a:ea typeface="Roboto"/>
              <a:cs typeface="Roboto"/>
              <a:sym typeface="Roboto"/>
            </a:endParaRPr>
          </a:p>
        </p:txBody>
      </p:sp>
      <p:sp>
        <p:nvSpPr>
          <p:cNvPr id="76" name="Google Shape;76;p14"/>
          <p:cNvSpPr txBox="1"/>
          <p:nvPr>
            <p:ph idx="1" type="body"/>
          </p:nvPr>
        </p:nvSpPr>
        <p:spPr>
          <a:xfrm>
            <a:off x="4793125" y="1631550"/>
            <a:ext cx="4318800" cy="29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Basics of Social Networking</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Overview</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Where do I start?</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Things to consider</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Other networks to consider</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5"/>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networking?</a:t>
            </a:r>
            <a:endParaRPr/>
          </a:p>
        </p:txBody>
      </p:sp>
      <p:sp>
        <p:nvSpPr>
          <p:cNvPr id="82" name="Google Shape;82;p15"/>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Making connections.</a:t>
            </a:r>
            <a:endParaRPr/>
          </a:p>
          <a:p>
            <a:pPr indent="0" lvl="0" marL="0" rtl="0" algn="l">
              <a:spcBef>
                <a:spcPts val="1600"/>
              </a:spcBef>
              <a:spcAft>
                <a:spcPts val="0"/>
              </a:spcAft>
              <a:buNone/>
            </a:pPr>
            <a:r>
              <a:rPr lang="en"/>
              <a:t>Keeping relationships active through communication.</a:t>
            </a:r>
            <a:endParaRPr/>
          </a:p>
          <a:p>
            <a:pPr indent="0" lvl="0" marL="0" rtl="0" algn="l">
              <a:spcBef>
                <a:spcPts val="1600"/>
              </a:spcBef>
              <a:spcAft>
                <a:spcPts val="0"/>
              </a:spcAft>
              <a:buNone/>
            </a:pPr>
            <a:r>
              <a:rPr lang="en"/>
              <a:t>Developing a circle of influence.</a:t>
            </a:r>
            <a:endParaRPr/>
          </a:p>
          <a:p>
            <a:pPr indent="0" lvl="0" marL="0" rtl="0" algn="l">
              <a:spcBef>
                <a:spcPts val="1600"/>
              </a:spcBef>
              <a:spcAft>
                <a:spcPts val="1600"/>
              </a:spcAft>
              <a:buNone/>
            </a:pPr>
            <a:r>
              <a:rPr lang="en"/>
              <a:t>Sharing information.</a:t>
            </a:r>
            <a:endParaRPr/>
          </a:p>
        </p:txBody>
      </p:sp>
      <p:sp>
        <p:nvSpPr>
          <p:cNvPr id="83" name="Google Shape;83;p15"/>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http://ischool.sjsu.edu/career-development/networking/what-networking</a:t>
            </a:r>
            <a:endParaRPr/>
          </a:p>
          <a:p>
            <a:pPr indent="-279400" lvl="0" marL="457200" rtl="0" algn="l">
              <a:lnSpc>
                <a:spcPct val="100000"/>
              </a:lnSpc>
              <a:spcBef>
                <a:spcPts val="0"/>
              </a:spcBef>
              <a:spcAft>
                <a:spcPts val="0"/>
              </a:spcAft>
              <a:buSzPts val="800"/>
              <a:buAutoNum type="arabicPeriod"/>
            </a:pPr>
            <a:r>
              <a:rPr lang="en"/>
              <a:t>http://www.businessdictionary.com/definition/networking.html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6"/>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Purpose of Networking</a:t>
            </a:r>
            <a:endParaRPr/>
          </a:p>
        </p:txBody>
      </p:sp>
      <p:sp>
        <p:nvSpPr>
          <p:cNvPr id="89" name="Google Shape;89;p16"/>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en"/>
              <a:t>Information sharing</a:t>
            </a:r>
            <a:endParaRPr/>
          </a:p>
          <a:p>
            <a:pPr indent="-317500" lvl="1" marL="914400" marR="0" rtl="0" algn="l">
              <a:lnSpc>
                <a:spcPct val="115000"/>
              </a:lnSpc>
              <a:spcBef>
                <a:spcPts val="0"/>
              </a:spcBef>
              <a:spcAft>
                <a:spcPts val="0"/>
              </a:spcAft>
              <a:buSzPts val="1400"/>
              <a:buChar char="○"/>
            </a:pPr>
            <a:r>
              <a:rPr lang="en"/>
              <a:t>Job leads, potential hires</a:t>
            </a:r>
            <a:endParaRPr/>
          </a:p>
          <a:p>
            <a:pPr indent="-317500" lvl="1" marL="914400" marR="0" rtl="0" algn="l">
              <a:lnSpc>
                <a:spcPct val="115000"/>
              </a:lnSpc>
              <a:spcBef>
                <a:spcPts val="0"/>
              </a:spcBef>
              <a:spcAft>
                <a:spcPts val="0"/>
              </a:spcAft>
              <a:buSzPts val="1400"/>
              <a:buChar char="○"/>
            </a:pPr>
            <a:r>
              <a:rPr lang="en"/>
              <a:t>Developmental</a:t>
            </a:r>
            <a:endParaRPr/>
          </a:p>
          <a:p>
            <a:pPr indent="-317500" lvl="2" marL="1371600" marR="0" rtl="0" algn="l">
              <a:lnSpc>
                <a:spcPct val="115000"/>
              </a:lnSpc>
              <a:spcBef>
                <a:spcPts val="0"/>
              </a:spcBef>
              <a:spcAft>
                <a:spcPts val="0"/>
              </a:spcAft>
              <a:buSzPts val="1400"/>
              <a:buChar char="■"/>
            </a:pPr>
            <a:r>
              <a:rPr lang="en"/>
              <a:t>Career</a:t>
            </a:r>
            <a:endParaRPr/>
          </a:p>
          <a:p>
            <a:pPr indent="-317500" lvl="2" marL="1371600" marR="0" rtl="0" algn="l">
              <a:lnSpc>
                <a:spcPct val="115000"/>
              </a:lnSpc>
              <a:spcBef>
                <a:spcPts val="0"/>
              </a:spcBef>
              <a:spcAft>
                <a:spcPts val="0"/>
              </a:spcAft>
              <a:buSzPts val="1400"/>
              <a:buChar char="■"/>
            </a:pPr>
            <a:r>
              <a:rPr lang="en"/>
              <a:t>Day to day work</a:t>
            </a:r>
            <a:endParaRPr/>
          </a:p>
          <a:p>
            <a:pPr indent="-317500" lvl="1" marL="914400" marR="0" rtl="0" algn="l">
              <a:lnSpc>
                <a:spcPct val="115000"/>
              </a:lnSpc>
              <a:spcBef>
                <a:spcPts val="0"/>
              </a:spcBef>
              <a:spcAft>
                <a:spcPts val="0"/>
              </a:spcAft>
              <a:buSzPts val="1400"/>
              <a:buChar char="○"/>
            </a:pPr>
            <a:r>
              <a:rPr lang="en"/>
              <a:t>Inside information</a:t>
            </a:r>
            <a:endParaRPr/>
          </a:p>
          <a:p>
            <a:pPr indent="-317500" lvl="2" marL="1371600" marR="0" rtl="0" algn="l">
              <a:lnSpc>
                <a:spcPct val="115000"/>
              </a:lnSpc>
              <a:spcBef>
                <a:spcPts val="0"/>
              </a:spcBef>
              <a:spcAft>
                <a:spcPts val="0"/>
              </a:spcAft>
              <a:buSzPts val="1400"/>
              <a:buChar char="■"/>
            </a:pPr>
            <a:r>
              <a:rPr lang="en"/>
              <a:t>Area of expertise</a:t>
            </a:r>
            <a:endParaRPr/>
          </a:p>
          <a:p>
            <a:pPr indent="-317500" lvl="1" marL="914400" marR="0" rtl="0" algn="l">
              <a:lnSpc>
                <a:spcPct val="115000"/>
              </a:lnSpc>
              <a:spcBef>
                <a:spcPts val="0"/>
              </a:spcBef>
              <a:spcAft>
                <a:spcPts val="0"/>
              </a:spcAft>
              <a:buSzPts val="1400"/>
              <a:buChar char="○"/>
            </a:pPr>
            <a:r>
              <a:rPr lang="en"/>
              <a:t>Strategic</a:t>
            </a:r>
            <a:endParaRPr/>
          </a:p>
          <a:p>
            <a:pPr indent="-317500" lvl="2" marL="1371600" marR="0" rtl="0" algn="l">
              <a:lnSpc>
                <a:spcPct val="115000"/>
              </a:lnSpc>
              <a:spcBef>
                <a:spcPts val="0"/>
              </a:spcBef>
              <a:spcAft>
                <a:spcPts val="0"/>
              </a:spcAft>
              <a:buSzPts val="1400"/>
              <a:buChar char="■"/>
            </a:pPr>
            <a:r>
              <a:rPr lang="en"/>
              <a:t>Planning for the future</a:t>
            </a:r>
            <a:endParaRPr/>
          </a:p>
        </p:txBody>
      </p:sp>
      <p:sp>
        <p:nvSpPr>
          <p:cNvPr id="90" name="Google Shape;90;p16"/>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http://ischool.sjsu.edu/career-development/networking/what-networking</a:t>
            </a:r>
            <a:endParaRPr/>
          </a:p>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a:p>
            <a:pPr indent="-279400" lvl="0" marL="457200" rtl="0" algn="l">
              <a:lnSpc>
                <a:spcPct val="100000"/>
              </a:lnSpc>
              <a:spcBef>
                <a:spcPts val="0"/>
              </a:spcBef>
              <a:spcAft>
                <a:spcPts val="0"/>
              </a:spcAft>
              <a:buSzPts val="800"/>
              <a:buAutoNum type="arabicPeriod"/>
            </a:pPr>
            <a:r>
              <a:rPr lang="en"/>
              <a:t>https://hbr.org/2005/12/how-to-build-your-network</a:t>
            </a:r>
            <a:endParaRPr/>
          </a:p>
          <a:p>
            <a:pPr indent="-279400" lvl="0" marL="457200" rtl="0" algn="l">
              <a:lnSpc>
                <a:spcPct val="100000"/>
              </a:lnSpc>
              <a:spcBef>
                <a:spcPts val="0"/>
              </a:spcBef>
              <a:spcAft>
                <a:spcPts val="0"/>
              </a:spcAft>
              <a:buSzPts val="800"/>
              <a:buAutoNum type="arabicPeriod"/>
            </a:pPr>
            <a:r>
              <a:rPr lang="en"/>
              <a:t>https://www.psychologytoday.com/blog/wired-success/201201/why-networking-is-the-essential-professional-skill</a:t>
            </a:r>
            <a:endParaRPr/>
          </a:p>
        </p:txBody>
      </p:sp>
      <p:sp>
        <p:nvSpPr>
          <p:cNvPr id="91" name="Google Shape;91;p16"/>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Foster Creativity</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Build Trust</a:t>
            </a:r>
            <a:endParaRPr b="1" sz="2400">
              <a:solidFill>
                <a:srgbClr val="FFFFFF"/>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7"/>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Things to Consider</a:t>
            </a:r>
            <a:endParaRPr/>
          </a:p>
        </p:txBody>
      </p:sp>
      <p:sp>
        <p:nvSpPr>
          <p:cNvPr id="97" name="Google Shape;97;p17"/>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Requires planning</a:t>
            </a:r>
            <a:endParaRPr/>
          </a:p>
          <a:p>
            <a:pPr indent="-317500" lvl="1" marL="914400" rtl="0" algn="l">
              <a:spcBef>
                <a:spcPts val="0"/>
              </a:spcBef>
              <a:spcAft>
                <a:spcPts val="0"/>
              </a:spcAft>
              <a:buSzPts val="1400"/>
              <a:buChar char="○"/>
            </a:pPr>
            <a:r>
              <a:rPr lang="en"/>
              <a:t>Grow network</a:t>
            </a:r>
            <a:endParaRPr/>
          </a:p>
          <a:p>
            <a:pPr indent="-317500" lvl="1" marL="914400" rtl="0" algn="l">
              <a:spcBef>
                <a:spcPts val="0"/>
              </a:spcBef>
              <a:spcAft>
                <a:spcPts val="0"/>
              </a:spcAft>
              <a:buSzPts val="1400"/>
              <a:buChar char="○"/>
            </a:pPr>
            <a:r>
              <a:rPr lang="en"/>
              <a:t>Build personal brand</a:t>
            </a:r>
            <a:endParaRPr/>
          </a:p>
          <a:p>
            <a:pPr indent="-317500" lvl="1" marL="914400" rtl="0" algn="l">
              <a:spcBef>
                <a:spcPts val="0"/>
              </a:spcBef>
              <a:spcAft>
                <a:spcPts val="0"/>
              </a:spcAft>
              <a:buSzPts val="1400"/>
              <a:buChar char="○"/>
            </a:pPr>
            <a:r>
              <a:rPr lang="en"/>
              <a:t>Network</a:t>
            </a:r>
            <a:endParaRPr/>
          </a:p>
          <a:p>
            <a:pPr indent="-342900" lvl="0" marL="457200" rtl="0" algn="l">
              <a:spcBef>
                <a:spcPts val="0"/>
              </a:spcBef>
              <a:spcAft>
                <a:spcPts val="0"/>
              </a:spcAft>
              <a:buSzPts val="1800"/>
              <a:buChar char="●"/>
            </a:pPr>
            <a:r>
              <a:rPr lang="en"/>
              <a:t>Learning to communicate</a:t>
            </a:r>
            <a:endParaRPr/>
          </a:p>
          <a:p>
            <a:pPr indent="-317500" lvl="1" marL="914400" rtl="0" algn="l">
              <a:spcBef>
                <a:spcPts val="0"/>
              </a:spcBef>
              <a:spcAft>
                <a:spcPts val="0"/>
              </a:spcAft>
              <a:buSzPts val="1400"/>
              <a:buChar char="○"/>
            </a:pPr>
            <a:r>
              <a:rPr lang="en"/>
              <a:t>Executive presence</a:t>
            </a:r>
            <a:endParaRPr/>
          </a:p>
          <a:p>
            <a:pPr indent="-317500" lvl="1" marL="914400" rtl="0" algn="l">
              <a:spcBef>
                <a:spcPts val="0"/>
              </a:spcBef>
              <a:spcAft>
                <a:spcPts val="0"/>
              </a:spcAft>
              <a:buSzPts val="1400"/>
              <a:buChar char="○"/>
            </a:pPr>
            <a:r>
              <a:rPr lang="en"/>
              <a:t>Be you</a:t>
            </a:r>
            <a:endParaRPr/>
          </a:p>
          <a:p>
            <a:pPr indent="-317500" lvl="1" marL="914400" rtl="0" algn="l">
              <a:spcBef>
                <a:spcPts val="0"/>
              </a:spcBef>
              <a:spcAft>
                <a:spcPts val="0"/>
              </a:spcAft>
              <a:buSzPts val="1400"/>
              <a:buChar char="○"/>
            </a:pPr>
            <a:r>
              <a:rPr lang="en"/>
              <a:t>Delivering value</a:t>
            </a:r>
            <a:endParaRPr/>
          </a:p>
          <a:p>
            <a:pPr indent="-342900" lvl="0" marL="457200" rtl="0" algn="l">
              <a:spcBef>
                <a:spcPts val="0"/>
              </a:spcBef>
              <a:spcAft>
                <a:spcPts val="0"/>
              </a:spcAft>
              <a:buSzPts val="1800"/>
              <a:buChar char="●"/>
            </a:pPr>
            <a:r>
              <a:rPr lang="en"/>
              <a:t>Practice</a:t>
            </a:r>
            <a:endParaRPr/>
          </a:p>
          <a:p>
            <a:pPr indent="-317500" lvl="1" marL="914400" rtl="0" algn="l">
              <a:spcBef>
                <a:spcPts val="0"/>
              </a:spcBef>
              <a:spcAft>
                <a:spcPts val="0"/>
              </a:spcAft>
              <a:buSzPts val="1400"/>
              <a:buChar char="○"/>
            </a:pPr>
            <a:r>
              <a:rPr lang="en"/>
              <a:t>Hone your skill</a:t>
            </a:r>
            <a:endParaRPr/>
          </a:p>
          <a:p>
            <a:pPr indent="-317500" lvl="1" marL="914400" rtl="0" algn="l">
              <a:spcBef>
                <a:spcPts val="0"/>
              </a:spcBef>
              <a:spcAft>
                <a:spcPts val="0"/>
              </a:spcAft>
              <a:buSzPts val="1400"/>
              <a:buChar char="○"/>
            </a:pPr>
            <a:r>
              <a:rPr lang="en"/>
              <a:t>Use every opportunity</a:t>
            </a:r>
            <a:endParaRPr/>
          </a:p>
        </p:txBody>
      </p:sp>
      <p:sp>
        <p:nvSpPr>
          <p:cNvPr id="98" name="Google Shape;98;p17"/>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Golden Rule</a:t>
            </a:r>
            <a:endParaRPr/>
          </a:p>
        </p:txBody>
      </p:sp>
      <p:sp>
        <p:nvSpPr>
          <p:cNvPr id="104" name="Google Shape;104;p18"/>
          <p:cNvSpPr txBox="1"/>
          <p:nvPr>
            <p:ph idx="1" type="body"/>
          </p:nvPr>
        </p:nvSpPr>
        <p:spPr>
          <a:xfrm>
            <a:off x="311700" y="1631550"/>
            <a:ext cx="4252800" cy="2937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Be engaged with what others are saying.</a:t>
            </a:r>
            <a:endParaRPr/>
          </a:p>
          <a:p>
            <a:pPr indent="-342900" lvl="0" marL="457200" rtl="0" algn="l">
              <a:spcBef>
                <a:spcPts val="0"/>
              </a:spcBef>
              <a:spcAft>
                <a:spcPts val="0"/>
              </a:spcAft>
              <a:buSzPts val="1800"/>
              <a:buChar char="●"/>
            </a:pPr>
            <a:r>
              <a:rPr lang="en"/>
              <a:t>What can you contribute?</a:t>
            </a:r>
            <a:endParaRPr/>
          </a:p>
          <a:p>
            <a:pPr indent="-317500" lvl="1" marL="914400" rtl="0" algn="l">
              <a:spcBef>
                <a:spcPts val="0"/>
              </a:spcBef>
              <a:spcAft>
                <a:spcPts val="0"/>
              </a:spcAft>
              <a:buSzPts val="1400"/>
              <a:buChar char="○"/>
            </a:pPr>
            <a:r>
              <a:rPr lang="en"/>
              <a:t>Can you add an insight</a:t>
            </a:r>
            <a:endParaRPr/>
          </a:p>
          <a:p>
            <a:pPr indent="-317500" lvl="1" marL="914400" rtl="0" algn="l">
              <a:spcBef>
                <a:spcPts val="0"/>
              </a:spcBef>
              <a:spcAft>
                <a:spcPts val="0"/>
              </a:spcAft>
              <a:buSzPts val="1400"/>
              <a:buChar char="○"/>
            </a:pPr>
            <a:r>
              <a:rPr lang="en"/>
              <a:t>Provide little known information</a:t>
            </a:r>
            <a:endParaRPr/>
          </a:p>
          <a:p>
            <a:pPr indent="-317500" lvl="1" marL="914400" rtl="0" algn="l">
              <a:spcBef>
                <a:spcPts val="0"/>
              </a:spcBef>
              <a:spcAft>
                <a:spcPts val="0"/>
              </a:spcAft>
              <a:buSzPts val="1400"/>
              <a:buChar char="○"/>
            </a:pPr>
            <a:r>
              <a:rPr lang="en"/>
              <a:t>Connect them with someone else</a:t>
            </a:r>
            <a:endParaRPr/>
          </a:p>
          <a:p>
            <a:pPr indent="-317500" lvl="1" marL="914400" rtl="0" algn="l">
              <a:spcBef>
                <a:spcPts val="0"/>
              </a:spcBef>
              <a:spcAft>
                <a:spcPts val="0"/>
              </a:spcAft>
              <a:buSzPts val="1400"/>
              <a:buChar char="○"/>
            </a:pPr>
            <a:r>
              <a:rPr lang="en"/>
              <a:t>Give them more information </a:t>
            </a:r>
            <a:endParaRPr/>
          </a:p>
          <a:p>
            <a:pPr indent="0" lvl="0" marL="0" rtl="0" algn="l">
              <a:spcBef>
                <a:spcPts val="1600"/>
              </a:spcBef>
              <a:spcAft>
                <a:spcPts val="1600"/>
              </a:spcAft>
              <a:buNone/>
            </a:pPr>
            <a:r>
              <a:rPr lang="en"/>
              <a:t>Building trust</a:t>
            </a:r>
            <a:endParaRPr/>
          </a:p>
        </p:txBody>
      </p:sp>
      <p:sp>
        <p:nvSpPr>
          <p:cNvPr id="105" name="Google Shape;105;p18"/>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a:p>
            <a:pPr indent="-279400" lvl="0" marL="457200" rtl="0" algn="l">
              <a:lnSpc>
                <a:spcPct val="100000"/>
              </a:lnSpc>
              <a:spcBef>
                <a:spcPts val="0"/>
              </a:spcBef>
              <a:spcAft>
                <a:spcPts val="0"/>
              </a:spcAft>
              <a:buSzPts val="800"/>
              <a:buAutoNum type="arabicPeriod"/>
            </a:pPr>
            <a:r>
              <a:rPr lang="en"/>
              <a:t>https://www.psychologytoday.com/blog/wired-success/201201/why-networking-is-the-essential-professional-skill</a:t>
            </a:r>
            <a:endParaRPr/>
          </a:p>
          <a:p>
            <a:pPr indent="-279400" lvl="0" marL="457200" rtl="0" algn="l">
              <a:lnSpc>
                <a:spcPct val="100000"/>
              </a:lnSpc>
              <a:spcBef>
                <a:spcPts val="0"/>
              </a:spcBef>
              <a:spcAft>
                <a:spcPts val="0"/>
              </a:spcAft>
              <a:buSzPts val="800"/>
              <a:buAutoNum type="arabicPeriod"/>
            </a:pPr>
            <a:r>
              <a:rPr lang="en"/>
              <a:t>https://www.psychologytoday.com/blog/wired-success/200906/give-away-your-network</a:t>
            </a:r>
            <a:endParaRPr/>
          </a:p>
        </p:txBody>
      </p:sp>
      <p:sp>
        <p:nvSpPr>
          <p:cNvPr id="106" name="Google Shape;106;p18"/>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Clr>
                <a:srgbClr val="000000"/>
              </a:buClr>
              <a:buSzPts val="1100"/>
              <a:buFont typeface="Arial"/>
              <a:buNone/>
            </a:pPr>
            <a:r>
              <a:rPr b="1" lang="en" sz="2400">
                <a:solidFill>
                  <a:srgbClr val="FFFFFF"/>
                </a:solidFill>
                <a:latin typeface="Roboto"/>
                <a:ea typeface="Roboto"/>
                <a:cs typeface="Roboto"/>
                <a:sym typeface="Roboto"/>
              </a:rPr>
              <a:t>How can you help others?</a:t>
            </a:r>
            <a:endParaRPr b="1" sz="2400">
              <a:solidFill>
                <a:srgbClr val="FFFFFF"/>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9"/>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Inside Information and Diverse Skill Sets</a:t>
            </a:r>
            <a:endParaRPr/>
          </a:p>
        </p:txBody>
      </p:sp>
      <p:sp>
        <p:nvSpPr>
          <p:cNvPr id="112" name="Google Shape;112;p19"/>
          <p:cNvSpPr txBox="1"/>
          <p:nvPr>
            <p:ph idx="1" type="body"/>
          </p:nvPr>
        </p:nvSpPr>
        <p:spPr>
          <a:xfrm>
            <a:off x="311700" y="1631550"/>
            <a:ext cx="4318800" cy="2937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 can you share?</a:t>
            </a:r>
            <a:endParaRPr/>
          </a:p>
          <a:p>
            <a:pPr indent="-317500" lvl="1" marL="914400" rtl="0" algn="l">
              <a:spcBef>
                <a:spcPts val="0"/>
              </a:spcBef>
              <a:spcAft>
                <a:spcPts val="0"/>
              </a:spcAft>
              <a:buSzPts val="1400"/>
              <a:buChar char="○"/>
            </a:pPr>
            <a:r>
              <a:rPr lang="en"/>
              <a:t>Foster creativity</a:t>
            </a:r>
            <a:endParaRPr/>
          </a:p>
          <a:p>
            <a:pPr indent="-342900" lvl="0" marL="457200" rtl="0" algn="l">
              <a:spcBef>
                <a:spcPts val="0"/>
              </a:spcBef>
              <a:spcAft>
                <a:spcPts val="0"/>
              </a:spcAft>
              <a:buSzPts val="1800"/>
              <a:buChar char="●"/>
            </a:pPr>
            <a:r>
              <a:rPr lang="en"/>
              <a:t>Interdisciplinary skills</a:t>
            </a:r>
            <a:endParaRPr/>
          </a:p>
          <a:p>
            <a:pPr indent="-317500" lvl="1" marL="914400" rtl="0" algn="l">
              <a:spcBef>
                <a:spcPts val="0"/>
              </a:spcBef>
              <a:spcAft>
                <a:spcPts val="0"/>
              </a:spcAft>
              <a:buSzPts val="1400"/>
              <a:buChar char="○"/>
            </a:pPr>
            <a:r>
              <a:rPr lang="en"/>
              <a:t>More complete, creative and unbiased views </a:t>
            </a:r>
            <a:endParaRPr/>
          </a:p>
        </p:txBody>
      </p:sp>
      <p:sp>
        <p:nvSpPr>
          <p:cNvPr id="113" name="Google Shape;113;p19"/>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http://ischool.sjsu.edu/career-development/networking/what-networking</a:t>
            </a:r>
            <a:endParaRPr/>
          </a:p>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a:p>
            <a:pPr indent="-279400" lvl="0" marL="457200" rtl="0" algn="l">
              <a:lnSpc>
                <a:spcPct val="100000"/>
              </a:lnSpc>
              <a:spcBef>
                <a:spcPts val="0"/>
              </a:spcBef>
              <a:spcAft>
                <a:spcPts val="0"/>
              </a:spcAft>
              <a:buSzPts val="800"/>
              <a:buAutoNum type="arabicPeriod"/>
            </a:pPr>
            <a:r>
              <a:rPr lang="en"/>
              <a:t>https://hbr.org/2005/12/how-to-build-your-network</a:t>
            </a:r>
            <a:endParaRPr/>
          </a:p>
          <a:p>
            <a:pPr indent="-279400" lvl="0" marL="457200" rtl="0" algn="l">
              <a:lnSpc>
                <a:spcPct val="100000"/>
              </a:lnSpc>
              <a:spcBef>
                <a:spcPts val="0"/>
              </a:spcBef>
              <a:spcAft>
                <a:spcPts val="0"/>
              </a:spcAft>
              <a:buSzPts val="800"/>
              <a:buAutoNum type="arabicPeriod"/>
            </a:pPr>
            <a:r>
              <a:rPr lang="en"/>
              <a:t>https://www.psychologytoday.com/blog/wired-success/201201/why-networking-is-the-essential-professional-skill</a:t>
            </a:r>
            <a:endParaRPr/>
          </a:p>
        </p:txBody>
      </p:sp>
      <p:sp>
        <p:nvSpPr>
          <p:cNvPr id="114" name="Google Shape;114;p19"/>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“The best way to have a good idea is to have a lot of ideas.”</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i="1" lang="en" sz="2400">
                <a:solidFill>
                  <a:srgbClr val="FFFFFF"/>
                </a:solidFill>
                <a:latin typeface="Roboto"/>
                <a:ea typeface="Roboto"/>
                <a:cs typeface="Roboto"/>
                <a:sym typeface="Roboto"/>
              </a:rPr>
              <a:t>Linus Pauling</a:t>
            </a:r>
            <a:endParaRPr b="1" i="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lang="en" sz="2400">
                <a:solidFill>
                  <a:srgbClr val="FFFFFF"/>
                </a:solidFill>
                <a:latin typeface="Roboto"/>
                <a:ea typeface="Roboto"/>
                <a:cs typeface="Roboto"/>
                <a:sym typeface="Roboto"/>
              </a:rPr>
              <a:t>Nobel prize winner</a:t>
            </a:r>
            <a:endParaRPr sz="2400">
              <a:solidFill>
                <a:srgbClr val="FFFFFF"/>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Personal Brand</a:t>
            </a:r>
            <a:endParaRPr/>
          </a:p>
        </p:txBody>
      </p:sp>
      <p:sp>
        <p:nvSpPr>
          <p:cNvPr id="120" name="Google Shape;120;p20"/>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 you want to be known for?</a:t>
            </a:r>
            <a:endParaRPr/>
          </a:p>
          <a:p>
            <a:pPr indent="0" lvl="0" marL="0" rtl="0" algn="l">
              <a:spcBef>
                <a:spcPts val="1600"/>
              </a:spcBef>
              <a:spcAft>
                <a:spcPts val="0"/>
              </a:spcAft>
              <a:buNone/>
            </a:pPr>
            <a:r>
              <a:rPr lang="en"/>
              <a:t>What experience do you leave behind?</a:t>
            </a:r>
            <a:endParaRPr/>
          </a:p>
          <a:p>
            <a:pPr indent="0" lvl="0" marL="0" rtl="0" algn="l">
              <a:spcBef>
                <a:spcPts val="1600"/>
              </a:spcBef>
              <a:spcAft>
                <a:spcPts val="0"/>
              </a:spcAft>
              <a:buNone/>
            </a:pPr>
            <a:r>
              <a:rPr lang="en"/>
              <a:t>Who do you serve?</a:t>
            </a:r>
            <a:endParaRPr/>
          </a:p>
          <a:p>
            <a:pPr indent="0" lvl="0" marL="0" rtl="0" algn="l">
              <a:spcBef>
                <a:spcPts val="1600"/>
              </a:spcBef>
              <a:spcAft>
                <a:spcPts val="0"/>
              </a:spcAft>
              <a:buNone/>
            </a:pPr>
            <a:r>
              <a:rPr lang="en"/>
              <a:t>What face do you show?</a:t>
            </a:r>
            <a:endParaRPr/>
          </a:p>
          <a:p>
            <a:pPr indent="0" lvl="0" marL="0" rtl="0" algn="l">
              <a:spcBef>
                <a:spcPts val="1600"/>
              </a:spcBef>
              <a:spcAft>
                <a:spcPts val="0"/>
              </a:spcAft>
              <a:buNone/>
            </a:pPr>
            <a:r>
              <a:rPr lang="en"/>
              <a:t>Elevator pitch</a:t>
            </a:r>
            <a:endParaRPr/>
          </a:p>
          <a:p>
            <a:pPr indent="0" lvl="0" marL="0" rtl="0" algn="l">
              <a:spcBef>
                <a:spcPts val="1600"/>
              </a:spcBef>
              <a:spcAft>
                <a:spcPts val="1600"/>
              </a:spcAft>
              <a:buNone/>
            </a:pPr>
            <a:r>
              <a:rPr lang="en"/>
              <a:t>Be yourself</a:t>
            </a:r>
            <a:endParaRPr/>
          </a:p>
        </p:txBody>
      </p:sp>
      <p:sp>
        <p:nvSpPr>
          <p:cNvPr id="121" name="Google Shape;121;p20"/>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a:p>
            <a:pPr indent="-279400" lvl="0" marL="457200" rtl="0" algn="l">
              <a:lnSpc>
                <a:spcPct val="100000"/>
              </a:lnSpc>
              <a:spcBef>
                <a:spcPts val="0"/>
              </a:spcBef>
              <a:spcAft>
                <a:spcPts val="0"/>
              </a:spcAft>
              <a:buSzPts val="800"/>
              <a:buAutoNum type="arabicPeriod"/>
            </a:pPr>
            <a:r>
              <a:rPr lang="en"/>
              <a:t>https://www.psychologytoday.com/blog/wired-success/201201/why-networking-is-the-essential-professional-skill</a:t>
            </a:r>
            <a:endParaRPr/>
          </a:p>
          <a:p>
            <a:pPr indent="-279400" lvl="0" marL="457200" rtl="0" algn="l">
              <a:lnSpc>
                <a:spcPct val="100000"/>
              </a:lnSpc>
              <a:spcBef>
                <a:spcPts val="0"/>
              </a:spcBef>
              <a:spcAft>
                <a:spcPts val="0"/>
              </a:spcAft>
              <a:buSzPts val="800"/>
              <a:buAutoNum type="arabicPeriod"/>
            </a:pPr>
            <a:r>
              <a:rPr lang="en"/>
              <a:t>http://www.entrepreneur.com/article/240721</a:t>
            </a:r>
            <a:endParaRPr/>
          </a:p>
        </p:txBody>
      </p:sp>
      <p:sp>
        <p:nvSpPr>
          <p:cNvPr id="122" name="Google Shape;122;p20"/>
          <p:cNvSpPr/>
          <p:nvPr/>
        </p:nvSpPr>
        <p:spPr>
          <a:xfrm>
            <a:off x="4564525" y="1346475"/>
            <a:ext cx="4579500" cy="37971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rPr b="1" lang="en" sz="2400">
                <a:solidFill>
                  <a:srgbClr val="FFFFFF"/>
                </a:solidFill>
                <a:latin typeface="Roboto"/>
                <a:ea typeface="Roboto"/>
                <a:cs typeface="Roboto"/>
                <a:sym typeface="Roboto"/>
              </a:rPr>
              <a:t>“People will never forget how you make them feel.”</a:t>
            </a:r>
            <a:endParaRPr b="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b="1" i="1" lang="en" sz="2400">
                <a:solidFill>
                  <a:srgbClr val="FFFFFF"/>
                </a:solidFill>
                <a:latin typeface="Roboto"/>
                <a:ea typeface="Roboto"/>
                <a:cs typeface="Roboto"/>
                <a:sym typeface="Roboto"/>
              </a:rPr>
              <a:t>Maya Angelou</a:t>
            </a:r>
            <a:endParaRPr b="1" i="1" sz="2400">
              <a:solidFill>
                <a:srgbClr val="FFFFFF"/>
              </a:solidFill>
              <a:latin typeface="Roboto"/>
              <a:ea typeface="Roboto"/>
              <a:cs typeface="Roboto"/>
              <a:sym typeface="Roboto"/>
            </a:endParaRPr>
          </a:p>
          <a:p>
            <a:pPr indent="0" lvl="0" marL="0" rtl="0" algn="ctr">
              <a:lnSpc>
                <a:spcPct val="200000"/>
              </a:lnSpc>
              <a:spcBef>
                <a:spcPts val="0"/>
              </a:spcBef>
              <a:spcAft>
                <a:spcPts val="0"/>
              </a:spcAft>
              <a:buNone/>
            </a:pPr>
            <a:r>
              <a:rPr lang="en" sz="2400">
                <a:solidFill>
                  <a:srgbClr val="FFFFFF"/>
                </a:solidFill>
                <a:latin typeface="Roboto"/>
                <a:ea typeface="Roboto"/>
                <a:cs typeface="Roboto"/>
                <a:sym typeface="Roboto"/>
              </a:rPr>
              <a:t>Poet</a:t>
            </a:r>
            <a:endParaRPr sz="2400">
              <a:solidFill>
                <a:srgbClr val="FFFFFF"/>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1"/>
          <p:cNvSpPr txBox="1"/>
          <p:nvPr>
            <p:ph type="title"/>
          </p:nvPr>
        </p:nvSpPr>
        <p:spPr>
          <a:xfrm>
            <a:off x="311700" y="124175"/>
            <a:ext cx="4119900" cy="10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Building Your Network</a:t>
            </a:r>
            <a:endParaRPr/>
          </a:p>
        </p:txBody>
      </p:sp>
      <p:sp>
        <p:nvSpPr>
          <p:cNvPr id="128" name="Google Shape;128;p21"/>
          <p:cNvSpPr txBox="1"/>
          <p:nvPr>
            <p:ph idx="1" type="body"/>
          </p:nvPr>
        </p:nvSpPr>
        <p:spPr>
          <a:xfrm>
            <a:off x="311700" y="1631550"/>
            <a:ext cx="8520600" cy="2937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Be an Information Broker</a:t>
            </a:r>
            <a:endParaRPr/>
          </a:p>
          <a:p>
            <a:pPr indent="-317500" lvl="1" marL="914400" rtl="0" algn="l">
              <a:spcBef>
                <a:spcPts val="0"/>
              </a:spcBef>
              <a:spcAft>
                <a:spcPts val="0"/>
              </a:spcAft>
              <a:buSzPts val="1400"/>
              <a:buChar char="○"/>
            </a:pPr>
            <a:r>
              <a:rPr lang="en"/>
              <a:t>Diversify your network</a:t>
            </a:r>
            <a:endParaRPr/>
          </a:p>
          <a:p>
            <a:pPr indent="-317500" lvl="1" marL="914400" rtl="0" algn="l">
              <a:spcBef>
                <a:spcPts val="0"/>
              </a:spcBef>
              <a:spcAft>
                <a:spcPts val="0"/>
              </a:spcAft>
              <a:buSzPts val="1400"/>
              <a:buChar char="○"/>
            </a:pPr>
            <a:r>
              <a:rPr lang="en"/>
              <a:t>Seek out Information Brokers</a:t>
            </a:r>
            <a:endParaRPr/>
          </a:p>
          <a:p>
            <a:pPr indent="-342900" lvl="0" marL="457200" rtl="0" algn="l">
              <a:spcBef>
                <a:spcPts val="0"/>
              </a:spcBef>
              <a:spcAft>
                <a:spcPts val="0"/>
              </a:spcAft>
              <a:buSzPts val="1800"/>
              <a:buChar char="●"/>
            </a:pPr>
            <a:r>
              <a:rPr lang="en"/>
              <a:t>Evaluate your network</a:t>
            </a:r>
            <a:endParaRPr/>
          </a:p>
          <a:p>
            <a:pPr indent="-317500" lvl="1" marL="914400" rtl="0" algn="l">
              <a:spcBef>
                <a:spcPts val="0"/>
              </a:spcBef>
              <a:spcAft>
                <a:spcPts val="0"/>
              </a:spcAft>
              <a:buSzPts val="1400"/>
              <a:buChar char="○"/>
            </a:pPr>
            <a:r>
              <a:rPr lang="en"/>
              <a:t>“me” means network may be too insular</a:t>
            </a:r>
            <a:endParaRPr/>
          </a:p>
          <a:p>
            <a:pPr indent="-342900" lvl="0" marL="457200" rtl="0" algn="l">
              <a:spcBef>
                <a:spcPts val="0"/>
              </a:spcBef>
              <a:spcAft>
                <a:spcPts val="0"/>
              </a:spcAft>
              <a:buSzPts val="1800"/>
              <a:buChar char="●"/>
            </a:pPr>
            <a:r>
              <a:rPr lang="en"/>
              <a:t>Go beyond networking events</a:t>
            </a:r>
            <a:endParaRPr/>
          </a:p>
          <a:p>
            <a:pPr indent="-342900" lvl="0" marL="457200" rtl="0" algn="l">
              <a:spcBef>
                <a:spcPts val="0"/>
              </a:spcBef>
              <a:spcAft>
                <a:spcPts val="0"/>
              </a:spcAft>
              <a:buSzPts val="1800"/>
              <a:buChar char="●"/>
            </a:pPr>
            <a:r>
              <a:rPr lang="en"/>
              <a:t>Network everywhere</a:t>
            </a:r>
            <a:endParaRPr/>
          </a:p>
          <a:p>
            <a:pPr indent="-342900" lvl="0" marL="457200" rtl="0" algn="l">
              <a:spcBef>
                <a:spcPts val="0"/>
              </a:spcBef>
              <a:spcAft>
                <a:spcPts val="0"/>
              </a:spcAft>
              <a:buSzPts val="1800"/>
              <a:buChar char="●"/>
            </a:pPr>
            <a:r>
              <a:rPr lang="en"/>
              <a:t>Follow up</a:t>
            </a:r>
            <a:endParaRPr/>
          </a:p>
        </p:txBody>
      </p:sp>
      <p:sp>
        <p:nvSpPr>
          <p:cNvPr id="129" name="Google Shape;129;p21"/>
          <p:cNvSpPr txBox="1"/>
          <p:nvPr>
            <p:ph idx="2" type="subTitle"/>
          </p:nvPr>
        </p:nvSpPr>
        <p:spPr>
          <a:xfrm>
            <a:off x="4702350" y="124175"/>
            <a:ext cx="4318800" cy="984600"/>
          </a:xfrm>
          <a:prstGeom prst="rect">
            <a:avLst/>
          </a:prstGeom>
        </p:spPr>
        <p:txBody>
          <a:bodyPr anchorCtr="0" anchor="t" bIns="91425" lIns="91425" spcFirstLastPara="1" rIns="91425" wrap="square" tIns="91425">
            <a:noAutofit/>
          </a:bodyPr>
          <a:lstStyle/>
          <a:p>
            <a:pPr indent="-279400" lvl="0" marL="457200" rtl="0" algn="l">
              <a:lnSpc>
                <a:spcPct val="100000"/>
              </a:lnSpc>
              <a:spcBef>
                <a:spcPts val="0"/>
              </a:spcBef>
              <a:spcAft>
                <a:spcPts val="0"/>
              </a:spcAft>
              <a:buSzPts val="800"/>
              <a:buAutoNum type="arabicPeriod"/>
            </a:pPr>
            <a:r>
              <a:rPr lang="en"/>
              <a:t>https://hbr.org/2005/12/how-to-build-your-network</a:t>
            </a:r>
            <a:endParaRPr/>
          </a:p>
          <a:p>
            <a:pPr indent="-279400" lvl="0" marL="457200" rtl="0" algn="l">
              <a:lnSpc>
                <a:spcPct val="100000"/>
              </a:lnSpc>
              <a:spcBef>
                <a:spcPts val="0"/>
              </a:spcBef>
              <a:spcAft>
                <a:spcPts val="0"/>
              </a:spcAft>
              <a:buSzPts val="800"/>
              <a:buAutoNum type="arabicPeriod"/>
            </a:pPr>
            <a:r>
              <a:rPr lang="en"/>
              <a:t>http://www.forbes.com/sites/glennllopis/2012/05/29/7-reasons-networking-can-be-a-professional-development-boot-camp/</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